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0C2A6F-E8FC-448A-B0BA-A8975B317E92}">
          <p14:sldIdLst>
            <p14:sldId id="256"/>
            <p14:sldId id="257"/>
            <p14:sldId id="272"/>
            <p14:sldId id="258"/>
            <p14:sldId id="259"/>
            <p14:sldId id="260"/>
          </p14:sldIdLst>
        </p14:section>
        <p14:section name="Untitled Section" id="{45C1BA30-38B4-4B24-8F15-ED40C17A2814}">
          <p14:sldIdLst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F8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52787-4B3B-C8D1-79EE-7B4EDB60E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AF2A3-99E3-B64D-0FCD-2F4303C64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13DDE-08F2-837C-F7B2-6A0935D6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B6EAF-D0D5-4A6E-C333-A2ACB720B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45265-3D85-72EA-85D4-BA8E86DBC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0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A3963-7894-55E6-8000-D5B1406D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68876-E316-9B9B-4CE7-8AF6C25BC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F0FE1-AD34-B564-A67A-D7B9E2D9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6D5FA-C57A-84ED-25BC-AA5B919B9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5E2CE-D0D0-8152-1DAC-520BB4D1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374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9CA36C-2A15-BEF7-C2C2-8A9C719D16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52C4E-781A-6F64-2117-8B22DA528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0F255-1C52-3699-72CA-27FD7ABB8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71AD8-350B-8EBA-DD93-ECA241BA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02ED6-3E92-35AC-3083-5F066A90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418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17B1C-0D5A-3F01-1D65-1FF56E64F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7BA36-CFA1-E975-14AF-6B117B445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A9E96-2EE0-4935-57FF-C3F5A2C3D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AD91B-22F1-5A8C-B5ED-04875C2A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A691E-EBD8-6CDB-2F49-77474DF0F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719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2C550-27CE-2990-0B79-8AA6871DD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18CAE-7BA2-BF6A-4374-874A4D308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43B31-9148-B946-FBDD-14F7E93C5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97BF9-6066-B40F-40F4-A618A7C7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485CE-1A6D-B7E2-ED56-85A9198F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321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49894-714A-645F-0BB5-55CD85F43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731DF-4029-A337-4EA9-02BCDC5FF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F2959A-9DF2-134C-B09E-8E9F16B9E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0F233-BB33-6547-ECE1-ED69B0D66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EF0FB-FCFF-A587-5071-2FB287C5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BEA14-DC72-F508-D5FE-44258B9D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264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08E11-5A9C-D5FA-FAAF-BFD5F5A10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04AB1-8EDD-654C-6BA1-3026AB799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5E405-F856-0300-FCBF-0BB40F41A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243F25-AA81-071C-EC54-C9B08A8F8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B49EA-5BA9-1E43-E5E4-F3E918F1A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01098D-074B-B7BB-AFDA-3AC0769D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99C7C5-EF37-C89F-D3D0-D431F509C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09A643-AF97-2971-CEDC-B6ACDE38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217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7F637-7BEF-F390-DA7A-77280971B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2698B-9CA9-8DF2-4FD6-B767A1F2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343060-2B94-13E0-9EA8-13A723D2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2B5AFF-F581-47A9-0D8B-21B83515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60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3272E0-AC88-5174-DF96-524446F38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A107E4-AA49-0339-B788-BB1C1486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A8128-E79C-87F9-7C6A-E07BEAE8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45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B963-F1D3-0174-0FDC-AAEA11B1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E1163-2050-5DF1-695C-EF87D257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F0895-F468-88FC-8DA2-7EFF1481C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D1396-130A-CEF1-B46E-DD5FB62D6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1CE78-79D2-2A6F-F60A-627253F8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EFA11-3F08-6040-C40D-E980FB26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663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8DCD-33B8-C7BC-9764-9034F5E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1CBF6-52D2-5443-A584-D0E9AF23DF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D8CE3-FBE1-29AC-653B-D44AA247F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80753-2A52-34DB-C9B1-A47B142D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B900-3C2D-36E0-5C70-3C93407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9FCA3-9B1D-ABDD-95CD-60579DED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155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235A3-E9DA-EE16-A31C-5736BA03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C7DFB-F1CF-F56A-4902-47F74C4C4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E3CC4-5585-5116-FD30-B757D756B2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0227-E7E0-44EA-9528-AD8F22C200C3}" type="datetimeFigureOut">
              <a:rPr lang="en-ID" smtClean="0"/>
              <a:t>01/02/2023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5B8A6-CC37-276F-FA9F-B6526B363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1FAE4-5B12-3BC4-0CE6-B47762580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BA135-C921-4CA8-A3B2-0137B6949D7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4655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ngontop.com/asal-usul-kerajaan-kadiri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ompa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64B6-FEF1-0995-FED3-AE88AA2EED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2BB7F-774C-C45A-59B9-E6B115F5E8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99C8F8-10C9-CBFF-ED94-FF90365CC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9550BD-10CD-21FC-58F6-0DAFA08DDCCC}"/>
              </a:ext>
            </a:extLst>
          </p:cNvPr>
          <p:cNvSpPr/>
          <p:nvPr/>
        </p:nvSpPr>
        <p:spPr>
          <a:xfrm>
            <a:off x="2531164" y="1340247"/>
            <a:ext cx="7129670" cy="2387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DFMincho-UB" panose="02010609010101010101" pitchFamily="1" charset="-128"/>
                <a:ea typeface="DFMincho-UB" panose="02010609010101010101" pitchFamily="1" charset="-128"/>
              </a:rPr>
              <a:t>KERAJAAN KEDIRI</a:t>
            </a:r>
            <a:endParaRPr lang="en-ID" sz="6000" dirty="0">
              <a:solidFill>
                <a:schemeClr val="tx1">
                  <a:lumMod val="95000"/>
                  <a:lumOff val="5000"/>
                </a:schemeClr>
              </a:solidFill>
              <a:latin typeface="DFMincho-UB" panose="02010609010101010101" pitchFamily="1" charset="-128"/>
              <a:ea typeface="DFMincho-UB" panose="02010609010101010101" pitchFamily="1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16AD42-470F-2CE3-A83E-166D80490D6B}"/>
              </a:ext>
            </a:extLst>
          </p:cNvPr>
          <p:cNvSpPr/>
          <p:nvPr/>
        </p:nvSpPr>
        <p:spPr>
          <a:xfrm>
            <a:off x="4147929" y="4092178"/>
            <a:ext cx="3896139" cy="8715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DFMincho-UB" panose="02010609010101010101" pitchFamily="1" charset="-128"/>
                <a:ea typeface="DFMincho-UB" panose="02010609010101010101" pitchFamily="1" charset="-128"/>
              </a:rPr>
              <a:t>“PANJALU JAYATI”</a:t>
            </a:r>
            <a:endParaRPr lang="en-ID" sz="2000" dirty="0">
              <a:solidFill>
                <a:schemeClr val="tx1"/>
              </a:solidFill>
              <a:latin typeface="DFMincho-UB" panose="02010609010101010101" pitchFamily="1" charset="-128"/>
              <a:ea typeface="DFMincho-UB" panose="0201060901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892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581BC-C480-487B-063E-4B9CBED13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9D8C75-009E-F1B4-D2BA-BA77DF8D17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7982E3-B81B-B7A5-E76D-35F93B84D67B}"/>
              </a:ext>
            </a:extLst>
          </p:cNvPr>
          <p:cNvSpPr/>
          <p:nvPr/>
        </p:nvSpPr>
        <p:spPr>
          <a:xfrm>
            <a:off x="410818" y="365125"/>
            <a:ext cx="2597426" cy="5433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4.MASYARAKAT KEDIRI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37F95E-83DE-E06C-C5A7-135EB1878C16}"/>
              </a:ext>
            </a:extLst>
          </p:cNvPr>
          <p:cNvSpPr/>
          <p:nvPr/>
        </p:nvSpPr>
        <p:spPr>
          <a:xfrm>
            <a:off x="410818" y="986252"/>
            <a:ext cx="1838739" cy="450574"/>
          </a:xfrm>
          <a:prstGeom prst="rect">
            <a:avLst/>
          </a:prstGeom>
          <a:solidFill>
            <a:srgbClr val="10F8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B.SOSIAL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8D5DAA-317E-260A-54F4-DAAAE1572D33}"/>
              </a:ext>
            </a:extLst>
          </p:cNvPr>
          <p:cNvSpPr/>
          <p:nvPr/>
        </p:nvSpPr>
        <p:spPr>
          <a:xfrm>
            <a:off x="1330187" y="2324169"/>
            <a:ext cx="4253947" cy="25897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Kediri sangat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. orang-orang di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memakai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lutut,rambutnya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dibiarkan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terurai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Rumah-rumahnya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rapih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bersih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ubin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kuning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hijau</a:t>
            </a:r>
            <a:r>
              <a:rPr lang="en-US" dirty="0">
                <a:solidFill>
                  <a:schemeClr val="tx1"/>
                </a:solidFill>
              </a:rPr>
              <a:t>. Orang-orang yang </a:t>
            </a:r>
            <a:r>
              <a:rPr lang="en-US" dirty="0" err="1">
                <a:solidFill>
                  <a:schemeClr val="tx1"/>
                </a:solidFill>
              </a:rPr>
              <a:t>bersalah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emas,pencuri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pembunuh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dihukum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bulan</a:t>
            </a:r>
            <a:r>
              <a:rPr lang="en-US" dirty="0">
                <a:solidFill>
                  <a:schemeClr val="tx1"/>
                </a:solidFill>
              </a:rPr>
              <a:t> ke-5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diadakan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pesta</a:t>
            </a:r>
            <a:r>
              <a:rPr lang="en-US" dirty="0">
                <a:solidFill>
                  <a:schemeClr val="tx1"/>
                </a:solidFill>
              </a:rPr>
              <a:t> air.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8A04CC-64D0-97EC-3108-272A35FD62D0}"/>
              </a:ext>
            </a:extLst>
          </p:cNvPr>
          <p:cNvSpPr/>
          <p:nvPr/>
        </p:nvSpPr>
        <p:spPr>
          <a:xfrm>
            <a:off x="6705600" y="2830616"/>
            <a:ext cx="3273287" cy="16382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Golongan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Kediri </a:t>
            </a:r>
            <a:r>
              <a:rPr lang="en-US" dirty="0" err="1">
                <a:solidFill>
                  <a:schemeClr val="tx1"/>
                </a:solidFill>
              </a:rPr>
              <a:t>dibedakan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golongan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golongan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golongan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non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34807-F139-398A-9EFB-03AC3DFCC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639D87-045E-9F18-FDC2-5DB5AC218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A3F7C7B-B475-B079-F229-89037923D5A7}"/>
              </a:ext>
            </a:extLst>
          </p:cNvPr>
          <p:cNvSpPr/>
          <p:nvPr/>
        </p:nvSpPr>
        <p:spPr>
          <a:xfrm>
            <a:off x="410818" y="365125"/>
            <a:ext cx="2597426" cy="5433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4.MASYARAKAT KEDIRI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3CAF44-097B-00BF-6270-F3A1A8C8737B}"/>
              </a:ext>
            </a:extLst>
          </p:cNvPr>
          <p:cNvSpPr/>
          <p:nvPr/>
        </p:nvSpPr>
        <p:spPr>
          <a:xfrm>
            <a:off x="410818" y="986252"/>
            <a:ext cx="1838739" cy="450574"/>
          </a:xfrm>
          <a:prstGeom prst="rect">
            <a:avLst/>
          </a:prstGeom>
          <a:solidFill>
            <a:srgbClr val="10F8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C.EKONOMI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2A7913-7DBC-9C35-3013-FFF188C8CBE8}"/>
              </a:ext>
            </a:extLst>
          </p:cNvPr>
          <p:cNvSpPr/>
          <p:nvPr/>
        </p:nvSpPr>
        <p:spPr>
          <a:xfrm>
            <a:off x="1232452" y="2081799"/>
            <a:ext cx="4161183" cy="27154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Kediri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Agraris</a:t>
            </a:r>
            <a:r>
              <a:rPr lang="en-US" dirty="0">
                <a:solidFill>
                  <a:schemeClr val="tx1"/>
                </a:solidFill>
              </a:rPr>
              <a:t>-Maritim. </a:t>
            </a:r>
            <a:r>
              <a:rPr lang="en-US" dirty="0" err="1">
                <a:solidFill>
                  <a:schemeClr val="tx1"/>
                </a:solidFill>
              </a:rPr>
              <a:t>Perekonomian</a:t>
            </a:r>
            <a:r>
              <a:rPr lang="en-US" dirty="0">
                <a:solidFill>
                  <a:schemeClr val="tx1"/>
                </a:solidFill>
              </a:rPr>
              <a:t> Kediri </a:t>
            </a:r>
            <a:r>
              <a:rPr lang="en-US" dirty="0" err="1">
                <a:solidFill>
                  <a:schemeClr val="tx1"/>
                </a:solidFill>
              </a:rPr>
              <a:t>bersumber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usaha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perdagangan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peternakan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pertanian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pedalaman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tinggal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pesisir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pantai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hidupnya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bergantung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perdagangan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pelayaran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Mereka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mengadakan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Maluku dan </a:t>
            </a:r>
            <a:r>
              <a:rPr lang="en-US" dirty="0" err="1">
                <a:solidFill>
                  <a:schemeClr val="tx1"/>
                </a:solidFill>
              </a:rPr>
              <a:t>Sriwijaya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118B15-C4FE-7BF2-CF25-8B1F0456625F}"/>
              </a:ext>
            </a:extLst>
          </p:cNvPr>
          <p:cNvSpPr/>
          <p:nvPr/>
        </p:nvSpPr>
        <p:spPr>
          <a:xfrm>
            <a:off x="6096000" y="2256786"/>
            <a:ext cx="4555433" cy="23444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Kediri sangat </a:t>
            </a:r>
            <a:r>
              <a:rPr lang="en-US" dirty="0" err="1">
                <a:solidFill>
                  <a:schemeClr val="tx1"/>
                </a:solidFill>
              </a:rPr>
              <a:t>memperhatikan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rakyatnya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pertanian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perdagangan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peternakan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mengalami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kemajuan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pesat</a:t>
            </a:r>
            <a:r>
              <a:rPr lang="en-US" dirty="0">
                <a:solidFill>
                  <a:schemeClr val="tx1"/>
                </a:solidFill>
              </a:rPr>
              <a:t>. Kediri </a:t>
            </a:r>
            <a:r>
              <a:rPr lang="en-US" dirty="0" err="1">
                <a:solidFill>
                  <a:schemeClr val="tx1"/>
                </a:solidFill>
              </a:rPr>
              <a:t>terkenal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beras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kapas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ulat</a:t>
            </a:r>
            <a:r>
              <a:rPr lang="en-US" dirty="0">
                <a:solidFill>
                  <a:schemeClr val="tx1"/>
                </a:solidFill>
              </a:rPr>
              <a:t> sutra. Kerajaan Kediri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Makmur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pegawai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bayaran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stabil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83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D4A4C-1F46-5562-F1F4-CE90C1D41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7243F7-0EFC-DBF2-49C2-574F26F0BE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7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4584666-8D65-F8B3-A3BF-03EF48372468}"/>
              </a:ext>
            </a:extLst>
          </p:cNvPr>
          <p:cNvSpPr/>
          <p:nvPr/>
        </p:nvSpPr>
        <p:spPr>
          <a:xfrm>
            <a:off x="410818" y="365125"/>
            <a:ext cx="2597426" cy="5433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4.MASYARAKAT KEDIRI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9A02A5-DC90-B3DF-6F7C-1D1071687048}"/>
              </a:ext>
            </a:extLst>
          </p:cNvPr>
          <p:cNvSpPr/>
          <p:nvPr/>
        </p:nvSpPr>
        <p:spPr>
          <a:xfrm>
            <a:off x="410818" y="986252"/>
            <a:ext cx="1838739" cy="450574"/>
          </a:xfrm>
          <a:prstGeom prst="rect">
            <a:avLst/>
          </a:prstGeom>
          <a:solidFill>
            <a:srgbClr val="10F8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D.BUDAYA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49A142-F864-2D7A-7D60-94036F8C99D0}"/>
              </a:ext>
            </a:extLst>
          </p:cNvPr>
          <p:cNvSpPr/>
          <p:nvPr/>
        </p:nvSpPr>
        <p:spPr>
          <a:xfrm>
            <a:off x="2001080" y="1718779"/>
            <a:ext cx="3763617" cy="25709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bidang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Seni,Kediri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dibatasi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arsitektur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. Ambil </a:t>
            </a:r>
            <a:r>
              <a:rPr lang="en-US" dirty="0" err="1">
                <a:solidFill>
                  <a:schemeClr val="tx1"/>
                </a:solidFill>
              </a:rPr>
              <a:t>contoh</a:t>
            </a:r>
            <a:r>
              <a:rPr lang="en-US" dirty="0">
                <a:solidFill>
                  <a:schemeClr val="tx1"/>
                </a:solidFill>
              </a:rPr>
              <a:t> Candi </a:t>
            </a:r>
            <a:r>
              <a:rPr lang="en-US" dirty="0" err="1">
                <a:solidFill>
                  <a:schemeClr val="tx1"/>
                </a:solidFill>
              </a:rPr>
              <a:t>Gurah</a:t>
            </a:r>
            <a:r>
              <a:rPr lang="en-US" dirty="0">
                <a:solidFill>
                  <a:schemeClr val="tx1"/>
                </a:solidFill>
              </a:rPr>
              <a:t> dan Candi Tondo </a:t>
            </a:r>
            <a:r>
              <a:rPr lang="en-US" dirty="0" err="1">
                <a:solidFill>
                  <a:schemeClr val="tx1"/>
                </a:solidFill>
              </a:rPr>
              <a:t>Woso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Diperkirakan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berasal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abad</a:t>
            </a:r>
            <a:r>
              <a:rPr lang="en-US" dirty="0">
                <a:solidFill>
                  <a:schemeClr val="tx1"/>
                </a:solidFill>
              </a:rPr>
              <a:t> XI-XII M.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AE697C-FFC6-045F-C10C-16F9C875255E}"/>
              </a:ext>
            </a:extLst>
          </p:cNvPr>
          <p:cNvSpPr/>
          <p:nvPr/>
        </p:nvSpPr>
        <p:spPr>
          <a:xfrm>
            <a:off x="6427304" y="1690688"/>
            <a:ext cx="4926496" cy="30330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kesusastraan</a:t>
            </a:r>
            <a:r>
              <a:rPr lang="en-US" dirty="0">
                <a:solidFill>
                  <a:schemeClr val="tx1"/>
                </a:solidFill>
              </a:rPr>
              <a:t>, Kediri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keemasan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kuno</a:t>
            </a:r>
            <a:r>
              <a:rPr lang="en-US" dirty="0">
                <a:solidFill>
                  <a:schemeClr val="tx1"/>
                </a:solidFill>
              </a:rPr>
              <a:t>. Pada masa </a:t>
            </a:r>
            <a:r>
              <a:rPr lang="en-US" dirty="0" err="1">
                <a:solidFill>
                  <a:schemeClr val="tx1"/>
                </a:solidFill>
              </a:rPr>
              <a:t>Jayabaya,hidup</a:t>
            </a:r>
            <a:r>
              <a:rPr lang="en-US" dirty="0">
                <a:solidFill>
                  <a:schemeClr val="tx1"/>
                </a:solidFill>
              </a:rPr>
              <a:t> dua orang </a:t>
            </a:r>
            <a:r>
              <a:rPr lang="en-US" dirty="0" err="1">
                <a:solidFill>
                  <a:schemeClr val="tx1"/>
                </a:solidFill>
              </a:rPr>
              <a:t>pujangga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termahsyur,yaitu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Sedah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Panuluh.Mpu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inilah</a:t>
            </a:r>
            <a:r>
              <a:rPr lang="en-US" dirty="0">
                <a:solidFill>
                  <a:schemeClr val="tx1"/>
                </a:solidFill>
              </a:rPr>
              <a:t> yang men-</a:t>
            </a:r>
            <a:r>
              <a:rPr lang="en-US" dirty="0" err="1">
                <a:solidFill>
                  <a:schemeClr val="tx1"/>
                </a:solidFill>
              </a:rPr>
              <a:t>Jawakan</a:t>
            </a:r>
            <a:r>
              <a:rPr lang="en-US" dirty="0">
                <a:solidFill>
                  <a:schemeClr val="tx1"/>
                </a:solidFill>
              </a:rPr>
              <a:t> kitab </a:t>
            </a:r>
            <a:r>
              <a:rPr lang="en-US" dirty="0" err="1">
                <a:solidFill>
                  <a:schemeClr val="tx1"/>
                </a:solidFill>
              </a:rPr>
              <a:t>Bharathayudha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diteruskan</a:t>
            </a:r>
            <a:r>
              <a:rPr lang="en-US" dirty="0">
                <a:solidFill>
                  <a:schemeClr val="tx1"/>
                </a:solidFill>
              </a:rPr>
              <a:t> oleh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Panuluh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Kemenangan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Jenggala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disimbolkan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kemenangan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Pandawa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kakawin </a:t>
            </a:r>
            <a:r>
              <a:rPr lang="en-US" dirty="0" err="1">
                <a:solidFill>
                  <a:schemeClr val="tx1"/>
                </a:solidFill>
              </a:rPr>
              <a:t>Bharatayudha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diangkat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Sedah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Panuluh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  <a:p>
            <a:pPr algn="just"/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8841B4-AAF8-B33B-29F7-41B5141805AD}"/>
              </a:ext>
            </a:extLst>
          </p:cNvPr>
          <p:cNvSpPr/>
          <p:nvPr/>
        </p:nvSpPr>
        <p:spPr>
          <a:xfrm>
            <a:off x="2001080" y="4439133"/>
            <a:ext cx="3922643" cy="8219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Kediri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menghasilkan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karya</a:t>
            </a:r>
            <a:r>
              <a:rPr lang="en-US" dirty="0">
                <a:solidFill>
                  <a:schemeClr val="tx1"/>
                </a:solidFill>
              </a:rPr>
              <a:t> sastra </a:t>
            </a:r>
            <a:r>
              <a:rPr lang="en-US" dirty="0" err="1">
                <a:solidFill>
                  <a:schemeClr val="tx1"/>
                </a:solidFill>
              </a:rPr>
              <a:t>terutama</a:t>
            </a:r>
            <a:r>
              <a:rPr lang="en-US" dirty="0">
                <a:solidFill>
                  <a:schemeClr val="tx1"/>
                </a:solidFill>
              </a:rPr>
              <a:t> Kakawin yang </a:t>
            </a:r>
            <a:r>
              <a:rPr lang="en-US" dirty="0" err="1">
                <a:solidFill>
                  <a:schemeClr val="tx1"/>
                </a:solidFill>
              </a:rPr>
              <a:t>bermutu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tinggi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04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DA84-BE04-3D5C-BDF3-F081B7126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29DD4E-55A6-9D10-2E60-3B78E7BB41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44626" cy="6718852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926565F-56E7-9FC0-2D3F-7110F4D9919C}"/>
              </a:ext>
            </a:extLst>
          </p:cNvPr>
          <p:cNvSpPr/>
          <p:nvPr/>
        </p:nvSpPr>
        <p:spPr>
          <a:xfrm>
            <a:off x="410818" y="365125"/>
            <a:ext cx="2597426" cy="5433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5.KERUNTUHAN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05FE07-F8A9-7566-F24D-3312EAE73FCD}"/>
              </a:ext>
            </a:extLst>
          </p:cNvPr>
          <p:cNvSpPr/>
          <p:nvPr/>
        </p:nvSpPr>
        <p:spPr>
          <a:xfrm>
            <a:off x="410818" y="1273589"/>
            <a:ext cx="4704521" cy="31010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Kerajaan Kediri </a:t>
            </a:r>
            <a:r>
              <a:rPr lang="en-US" dirty="0" err="1">
                <a:solidFill>
                  <a:schemeClr val="tx1"/>
                </a:solidFill>
              </a:rPr>
              <a:t>runtuh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kesombongan</a:t>
            </a:r>
            <a:r>
              <a:rPr lang="en-US" dirty="0">
                <a:solidFill>
                  <a:schemeClr val="tx1"/>
                </a:solidFill>
              </a:rPr>
              <a:t> Raja </a:t>
            </a:r>
            <a:r>
              <a:rPr lang="en-US" dirty="0" err="1">
                <a:solidFill>
                  <a:schemeClr val="tx1"/>
                </a:solidFill>
              </a:rPr>
              <a:t>Kertajaya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berselisih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Brahmana,yang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meminta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perlindungan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Ken </a:t>
            </a:r>
            <a:r>
              <a:rPr lang="en-US" dirty="0" err="1">
                <a:solidFill>
                  <a:schemeClr val="tx1"/>
                </a:solidFill>
              </a:rPr>
              <a:t>Arok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Akuwu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Tumapel</a:t>
            </a:r>
            <a:r>
              <a:rPr lang="en-US" dirty="0">
                <a:solidFill>
                  <a:schemeClr val="tx1"/>
                </a:solidFill>
              </a:rPr>
              <a:t>. Ken </a:t>
            </a:r>
            <a:r>
              <a:rPr lang="en-US" dirty="0" err="1">
                <a:solidFill>
                  <a:schemeClr val="tx1"/>
                </a:solidFill>
              </a:rPr>
              <a:t>Arok</a:t>
            </a:r>
            <a:r>
              <a:rPr lang="en-US" dirty="0">
                <a:solidFill>
                  <a:schemeClr val="tx1"/>
                </a:solidFill>
              </a:rPr>
              <a:t> juga </a:t>
            </a:r>
            <a:r>
              <a:rPr lang="en-US" dirty="0" err="1">
                <a:solidFill>
                  <a:schemeClr val="tx1"/>
                </a:solidFill>
              </a:rPr>
              <a:t>bertujuan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memerdekakan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Tumapel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Kediri. </a:t>
            </a:r>
            <a:r>
              <a:rPr lang="en-US" dirty="0" err="1">
                <a:solidFill>
                  <a:schemeClr val="tx1"/>
                </a:solidFill>
              </a:rPr>
              <a:t>Terjadilah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Kediri dan </a:t>
            </a:r>
            <a:r>
              <a:rPr lang="en-US" dirty="0" err="1">
                <a:solidFill>
                  <a:schemeClr val="tx1"/>
                </a:solidFill>
              </a:rPr>
              <a:t>Tumapel</a:t>
            </a:r>
            <a:r>
              <a:rPr lang="en-US" dirty="0">
                <a:solidFill>
                  <a:schemeClr val="tx1"/>
                </a:solidFill>
              </a:rPr>
              <a:t>, di </a:t>
            </a:r>
            <a:r>
              <a:rPr lang="en-US" dirty="0" err="1">
                <a:solidFill>
                  <a:schemeClr val="tx1"/>
                </a:solidFill>
              </a:rPr>
              <a:t>dekat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Ganter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Pasukan</a:t>
            </a:r>
            <a:r>
              <a:rPr lang="en-US" dirty="0">
                <a:solidFill>
                  <a:schemeClr val="tx1"/>
                </a:solidFill>
              </a:rPr>
              <a:t> Ken </a:t>
            </a:r>
            <a:r>
              <a:rPr lang="en-US" dirty="0" err="1">
                <a:solidFill>
                  <a:schemeClr val="tx1"/>
                </a:solidFill>
              </a:rPr>
              <a:t>Arok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mengalahkan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Kertajaya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demikian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berakhirlah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Kediri. Kediri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Wilayah </a:t>
            </a:r>
            <a:r>
              <a:rPr lang="en-US" dirty="0" err="1">
                <a:solidFill>
                  <a:schemeClr val="tx1"/>
                </a:solidFill>
              </a:rPr>
              <a:t>bawahan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Singasari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E34BD0-5C20-D314-58A5-EAB171DA30BC}"/>
              </a:ext>
            </a:extLst>
          </p:cNvPr>
          <p:cNvSpPr/>
          <p:nvPr/>
        </p:nvSpPr>
        <p:spPr>
          <a:xfrm>
            <a:off x="410818" y="4638262"/>
            <a:ext cx="4691269" cy="16830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Ken </a:t>
            </a:r>
            <a:r>
              <a:rPr lang="en-US" dirty="0" err="1">
                <a:solidFill>
                  <a:schemeClr val="tx1"/>
                </a:solidFill>
              </a:rPr>
              <a:t>Arok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Jayasabha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putra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Kertajaya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Bupati</a:t>
            </a:r>
            <a:r>
              <a:rPr lang="en-US" dirty="0">
                <a:solidFill>
                  <a:schemeClr val="tx1"/>
                </a:solidFill>
              </a:rPr>
              <a:t> Kediri.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1258, </a:t>
            </a:r>
            <a:r>
              <a:rPr lang="en-US" dirty="0" err="1">
                <a:solidFill>
                  <a:schemeClr val="tx1"/>
                </a:solidFill>
              </a:rPr>
              <a:t>Jayasabha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digantikan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putranya,Sastrajaya</a:t>
            </a:r>
            <a:r>
              <a:rPr lang="en-US" dirty="0">
                <a:solidFill>
                  <a:schemeClr val="tx1"/>
                </a:solidFill>
              </a:rPr>
              <a:t>. Pada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1271, </a:t>
            </a:r>
            <a:r>
              <a:rPr lang="en-US" dirty="0" err="1">
                <a:solidFill>
                  <a:schemeClr val="tx1"/>
                </a:solidFill>
              </a:rPr>
              <a:t>Sastrajaya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digantikan</a:t>
            </a:r>
            <a:r>
              <a:rPr lang="en-US" dirty="0">
                <a:solidFill>
                  <a:schemeClr val="tx1"/>
                </a:solidFill>
              </a:rPr>
              <a:t> oleh </a:t>
            </a:r>
            <a:r>
              <a:rPr lang="en-US" dirty="0" err="1">
                <a:solidFill>
                  <a:schemeClr val="tx1"/>
                </a:solidFill>
              </a:rPr>
              <a:t>putranya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Jayakatwang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E882C4-FE8F-4773-6789-28E9726B3C7C}"/>
              </a:ext>
            </a:extLst>
          </p:cNvPr>
          <p:cNvSpPr/>
          <p:nvPr/>
        </p:nvSpPr>
        <p:spPr>
          <a:xfrm>
            <a:off x="5972313" y="2123454"/>
            <a:ext cx="5075583" cy="31010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Jayakatwang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memberontak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Singasari</a:t>
            </a:r>
            <a:r>
              <a:rPr lang="en-US" dirty="0">
                <a:solidFill>
                  <a:schemeClr val="tx1"/>
                </a:solidFill>
              </a:rPr>
              <a:t> yang pada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dipimpin</a:t>
            </a:r>
            <a:r>
              <a:rPr lang="en-US" dirty="0">
                <a:solidFill>
                  <a:schemeClr val="tx1"/>
                </a:solidFill>
              </a:rPr>
              <a:t> oleh </a:t>
            </a:r>
            <a:r>
              <a:rPr lang="en-US" dirty="0" err="1">
                <a:solidFill>
                  <a:schemeClr val="tx1"/>
                </a:solidFill>
              </a:rPr>
              <a:t>Kertanegara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dendam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lalu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Jayakatwang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membunuh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Kertanegara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membangun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Kediri,namun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gabungan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mongol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pasukan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menantu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Kertanegara</a:t>
            </a:r>
            <a:r>
              <a:rPr lang="en-US" dirty="0">
                <a:solidFill>
                  <a:schemeClr val="tx1"/>
                </a:solidFill>
              </a:rPr>
              <a:t>, Raden Wijaya.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Pasukan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Jayakatwang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dikalahkan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itu,tidak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kabar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Kerajaan Kediri.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824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D04DF-9A3C-F469-20C5-AFAB4909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D9C991-2F07-45B8-BF2C-D2E486DCFE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84FBE2-0D6B-D841-4414-4959067E3823}"/>
              </a:ext>
            </a:extLst>
          </p:cNvPr>
          <p:cNvSpPr/>
          <p:nvPr/>
        </p:nvSpPr>
        <p:spPr>
          <a:xfrm>
            <a:off x="410818" y="365125"/>
            <a:ext cx="2597426" cy="5433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6.RAMALAN JAYABAYA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53B5D0-E4A3-E0E7-9B63-45AD0DFF8367}"/>
              </a:ext>
            </a:extLst>
          </p:cNvPr>
          <p:cNvSpPr/>
          <p:nvPr/>
        </p:nvSpPr>
        <p:spPr>
          <a:xfrm>
            <a:off x="887896" y="1273589"/>
            <a:ext cx="4240695" cy="31142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disinggung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awal,Prabu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raja </a:t>
            </a:r>
            <a:r>
              <a:rPr lang="en-US" dirty="0" err="1">
                <a:solidFill>
                  <a:schemeClr val="tx1"/>
                </a:solidFill>
              </a:rPr>
              <a:t>tersukses</a:t>
            </a:r>
            <a:r>
              <a:rPr lang="en-US" dirty="0">
                <a:solidFill>
                  <a:schemeClr val="tx1"/>
                </a:solidFill>
              </a:rPr>
              <a:t> Kediri. Nama </a:t>
            </a:r>
            <a:r>
              <a:rPr lang="en-US" dirty="0" err="1">
                <a:solidFill>
                  <a:schemeClr val="tx1"/>
                </a:solidFill>
              </a:rPr>
              <a:t>besarnya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terkenal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seluruh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Pelosok</a:t>
            </a:r>
            <a:r>
              <a:rPr lang="en-US" dirty="0">
                <a:solidFill>
                  <a:schemeClr val="tx1"/>
                </a:solidFill>
              </a:rPr>
              <a:t> Nusantara.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Ramalan</a:t>
            </a:r>
            <a:r>
              <a:rPr lang="en-US" dirty="0">
                <a:solidFill>
                  <a:schemeClr val="tx1"/>
                </a:solidFill>
              </a:rPr>
              <a:t> Kuno yang </a:t>
            </a:r>
            <a:r>
              <a:rPr lang="en-US" dirty="0" err="1">
                <a:solidFill>
                  <a:schemeClr val="tx1"/>
                </a:solidFill>
              </a:rPr>
              <a:t>berasal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Kitab </a:t>
            </a:r>
            <a:r>
              <a:rPr lang="en-US" dirty="0" err="1">
                <a:solidFill>
                  <a:schemeClr val="tx1"/>
                </a:solidFill>
              </a:rPr>
              <a:t>Jangka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, yang </a:t>
            </a:r>
            <a:r>
              <a:rPr lang="en-US" dirty="0" err="1">
                <a:solidFill>
                  <a:schemeClr val="tx1"/>
                </a:solidFill>
              </a:rPr>
              <a:t>dipercaya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ditulis</a:t>
            </a:r>
            <a:r>
              <a:rPr lang="en-US" dirty="0">
                <a:solidFill>
                  <a:schemeClr val="tx1"/>
                </a:solidFill>
              </a:rPr>
              <a:t> oleh Prabu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Seiring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berjalannya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Nusantara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mempercayai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ramalan-ramalan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terbukti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kebenarannya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4B2F02-4453-09AF-0A18-DF446917BE72}"/>
              </a:ext>
            </a:extLst>
          </p:cNvPr>
          <p:cNvSpPr/>
          <p:nvPr/>
        </p:nvSpPr>
        <p:spPr>
          <a:xfrm>
            <a:off x="5791201" y="1273589"/>
            <a:ext cx="4691269" cy="31142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Isi </a:t>
            </a:r>
            <a:r>
              <a:rPr lang="en-US" dirty="0" err="1">
                <a:solidFill>
                  <a:schemeClr val="tx1"/>
                </a:solidFill>
              </a:rPr>
              <a:t>Jangka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1.Ramalan </a:t>
            </a:r>
            <a:r>
              <a:rPr lang="en-US" dirty="0" err="1">
                <a:solidFill>
                  <a:schemeClr val="tx1"/>
                </a:solidFill>
              </a:rPr>
              <a:t>Perjalanan</a:t>
            </a:r>
            <a:r>
              <a:rPr lang="en-US" dirty="0">
                <a:solidFill>
                  <a:schemeClr val="tx1"/>
                </a:solidFill>
              </a:rPr>
              <a:t> negara Nusantara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2.Sikap </a:t>
            </a:r>
            <a:r>
              <a:rPr lang="en-US" dirty="0" err="1">
                <a:solidFill>
                  <a:schemeClr val="tx1"/>
                </a:solidFill>
              </a:rPr>
              <a:t>pemimpin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buruk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3.Contoh </a:t>
            </a:r>
            <a:r>
              <a:rPr lang="en-US" dirty="0" err="1">
                <a:solidFill>
                  <a:schemeClr val="tx1"/>
                </a:solidFill>
              </a:rPr>
              <a:t>perilaku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pemimpin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Panutan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4.Sikap dan </a:t>
            </a:r>
            <a:r>
              <a:rPr lang="en-US" dirty="0" err="1">
                <a:solidFill>
                  <a:schemeClr val="tx1"/>
                </a:solidFill>
              </a:rPr>
              <a:t>tingkah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manusia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daerah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5.Gejolak </a:t>
            </a:r>
            <a:r>
              <a:rPr lang="en-US" dirty="0" err="1">
                <a:solidFill>
                  <a:schemeClr val="tx1"/>
                </a:solidFill>
              </a:rPr>
              <a:t>Alam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6.Watak dan Tindakan </a:t>
            </a:r>
            <a:r>
              <a:rPr lang="en-US" dirty="0" err="1">
                <a:solidFill>
                  <a:schemeClr val="tx1"/>
                </a:solidFill>
              </a:rPr>
              <a:t>manusia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B40000-7D07-D5D7-D573-7D9E84146535}"/>
              </a:ext>
            </a:extLst>
          </p:cNvPr>
          <p:cNvSpPr/>
          <p:nvPr/>
        </p:nvSpPr>
        <p:spPr>
          <a:xfrm>
            <a:off x="1987826" y="4752975"/>
            <a:ext cx="7474226" cy="15020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D" b="1" i="1" dirty="0" err="1">
                <a:solidFill>
                  <a:schemeClr val="tx1"/>
                </a:solidFill>
              </a:rPr>
              <a:t>Besuk</a:t>
            </a:r>
            <a:r>
              <a:rPr lang="en-ID" b="1" i="1" dirty="0">
                <a:solidFill>
                  <a:schemeClr val="tx1"/>
                </a:solidFill>
              </a:rPr>
              <a:t> yen wis ana </a:t>
            </a:r>
            <a:r>
              <a:rPr lang="en-ID" b="1" i="1" dirty="0" err="1">
                <a:solidFill>
                  <a:schemeClr val="tx1"/>
                </a:solidFill>
              </a:rPr>
              <a:t>kreta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tanpa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jaran,Tanah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Jawa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kalungan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wesi,Prahu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mlaku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ing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dhuwur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awang-awang,Kali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ilang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kedhunge,Pasar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ilang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kumandhang,Iku</a:t>
            </a:r>
            <a:r>
              <a:rPr lang="en-ID" b="1" i="1" dirty="0">
                <a:solidFill>
                  <a:schemeClr val="tx1"/>
                </a:solidFill>
              </a:rPr>
              <a:t> </a:t>
            </a:r>
            <a:r>
              <a:rPr lang="en-ID" b="1" i="1" dirty="0" err="1">
                <a:solidFill>
                  <a:schemeClr val="tx1"/>
                </a:solidFill>
              </a:rPr>
              <a:t>tandha</a:t>
            </a:r>
            <a:r>
              <a:rPr lang="en-ID" b="1" i="1" dirty="0">
                <a:solidFill>
                  <a:schemeClr val="tx1"/>
                </a:solidFill>
              </a:rPr>
              <a:t> yen </a:t>
            </a:r>
            <a:r>
              <a:rPr lang="en-ID" b="1" i="1" dirty="0" err="1">
                <a:solidFill>
                  <a:schemeClr val="tx1"/>
                </a:solidFill>
              </a:rPr>
              <a:t>tekane</a:t>
            </a:r>
            <a:r>
              <a:rPr lang="en-ID" b="1" i="1" dirty="0">
                <a:solidFill>
                  <a:schemeClr val="tx1"/>
                </a:solidFill>
              </a:rPr>
              <a:t> zaman </a:t>
            </a:r>
            <a:r>
              <a:rPr lang="en-ID" b="1" i="1" dirty="0" err="1">
                <a:solidFill>
                  <a:schemeClr val="tx1"/>
                </a:solidFill>
              </a:rPr>
              <a:t>Jayabaya</a:t>
            </a:r>
            <a:r>
              <a:rPr lang="en-ID" b="1" i="1" dirty="0">
                <a:solidFill>
                  <a:schemeClr val="tx1"/>
                </a:solidFill>
              </a:rPr>
              <a:t> wis </a:t>
            </a:r>
            <a:r>
              <a:rPr lang="en-ID" b="1" i="1" dirty="0" err="1">
                <a:solidFill>
                  <a:schemeClr val="tx1"/>
                </a:solidFill>
              </a:rPr>
              <a:t>cedhak</a:t>
            </a:r>
            <a:r>
              <a:rPr lang="en-ID" b="1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1967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A1EF-3E8C-7244-423C-C702C4C8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D11A35-936C-1F84-15E2-C56B1E02E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20095EB-7E02-3803-170C-B30A70FF2B53}"/>
              </a:ext>
            </a:extLst>
          </p:cNvPr>
          <p:cNvSpPr/>
          <p:nvPr/>
        </p:nvSpPr>
        <p:spPr>
          <a:xfrm>
            <a:off x="410818" y="365125"/>
            <a:ext cx="2597426" cy="5433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7.PENINGGALAN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FB8C81-8BF8-E6EC-4A4F-49DEA91241DE}"/>
              </a:ext>
            </a:extLst>
          </p:cNvPr>
          <p:cNvSpPr/>
          <p:nvPr/>
        </p:nvSpPr>
        <p:spPr>
          <a:xfrm>
            <a:off x="410818" y="1525381"/>
            <a:ext cx="3588026" cy="41067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peninggalan</a:t>
            </a:r>
            <a:r>
              <a:rPr lang="en-US" dirty="0">
                <a:solidFill>
                  <a:schemeClr val="tx1"/>
                </a:solidFill>
              </a:rPr>
              <a:t> Kerajaan Kediri:</a:t>
            </a:r>
          </a:p>
          <a:p>
            <a:r>
              <a:rPr lang="en-US" dirty="0">
                <a:solidFill>
                  <a:schemeClr val="tx1"/>
                </a:solidFill>
              </a:rPr>
              <a:t>1.Prasasti </a:t>
            </a:r>
            <a:r>
              <a:rPr lang="en-US" dirty="0" err="1">
                <a:solidFill>
                  <a:schemeClr val="tx1"/>
                </a:solidFill>
              </a:rPr>
              <a:t>Sirah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Keting</a:t>
            </a: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r>
              <a:rPr lang="en-US" dirty="0">
                <a:solidFill>
                  <a:schemeClr val="tx1"/>
                </a:solidFill>
              </a:rPr>
              <a:t>2.Prasasti </a:t>
            </a:r>
            <a:r>
              <a:rPr lang="en-US" dirty="0" err="1">
                <a:solidFill>
                  <a:schemeClr val="tx1"/>
                </a:solidFill>
              </a:rPr>
              <a:t>Kamulan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3.Prasasti </a:t>
            </a:r>
            <a:r>
              <a:rPr lang="en-US" dirty="0" err="1">
                <a:solidFill>
                  <a:schemeClr val="tx1"/>
                </a:solidFill>
              </a:rPr>
              <a:t>Jaring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4.Prasasti </a:t>
            </a:r>
            <a:r>
              <a:rPr lang="en-US" dirty="0" err="1">
                <a:solidFill>
                  <a:schemeClr val="tx1"/>
                </a:solidFill>
              </a:rPr>
              <a:t>Ngantang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5.Prasasti </a:t>
            </a:r>
            <a:r>
              <a:rPr lang="en-US" dirty="0" err="1">
                <a:solidFill>
                  <a:schemeClr val="tx1"/>
                </a:solidFill>
              </a:rPr>
              <a:t>Galunggung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6.Prasasti </a:t>
            </a:r>
            <a:r>
              <a:rPr lang="en-US" dirty="0" err="1">
                <a:solidFill>
                  <a:schemeClr val="tx1"/>
                </a:solidFill>
              </a:rPr>
              <a:t>Panumbangan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7.Prasasti Talan</a:t>
            </a:r>
          </a:p>
          <a:p>
            <a:r>
              <a:rPr lang="en-US" dirty="0">
                <a:solidFill>
                  <a:schemeClr val="tx1"/>
                </a:solidFill>
              </a:rPr>
              <a:t>8.Prasasti </a:t>
            </a:r>
            <a:r>
              <a:rPr lang="en-US" dirty="0" err="1">
                <a:solidFill>
                  <a:schemeClr val="tx1"/>
                </a:solidFill>
              </a:rPr>
              <a:t>Ceker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9.Candi </a:t>
            </a:r>
            <a:r>
              <a:rPr lang="en-US" dirty="0" err="1">
                <a:solidFill>
                  <a:schemeClr val="tx1"/>
                </a:solidFill>
              </a:rPr>
              <a:t>Penataran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10.Candi </a:t>
            </a:r>
            <a:r>
              <a:rPr lang="en-US" dirty="0" err="1">
                <a:solidFill>
                  <a:schemeClr val="tx1"/>
                </a:solidFill>
              </a:rPr>
              <a:t>Tondowongso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11.Candi </a:t>
            </a:r>
            <a:r>
              <a:rPr lang="en-US" dirty="0" err="1">
                <a:solidFill>
                  <a:schemeClr val="tx1"/>
                </a:solidFill>
              </a:rPr>
              <a:t>Gurah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361EE7E-1C43-9373-19C0-EA3B71B49147}"/>
              </a:ext>
            </a:extLst>
          </p:cNvPr>
          <p:cNvSpPr/>
          <p:nvPr/>
        </p:nvSpPr>
        <p:spPr>
          <a:xfrm>
            <a:off x="4474473" y="608479"/>
            <a:ext cx="3399907" cy="1741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96685F-8D33-C791-5EC2-FAA72AA237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924" y="659710"/>
            <a:ext cx="2459004" cy="163933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C9FDE9D-1AF0-9EE6-E3A3-821DB2E3EDF2}"/>
              </a:ext>
            </a:extLst>
          </p:cNvPr>
          <p:cNvSpPr/>
          <p:nvPr/>
        </p:nvSpPr>
        <p:spPr>
          <a:xfrm>
            <a:off x="4278796" y="2411940"/>
            <a:ext cx="3816626" cy="3975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CANDI TONDOWONGSO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95B6CDE-5549-2822-465D-4A58C2116783}"/>
              </a:ext>
            </a:extLst>
          </p:cNvPr>
          <p:cNvSpPr/>
          <p:nvPr/>
        </p:nvSpPr>
        <p:spPr>
          <a:xfrm rot="16200000">
            <a:off x="8440807" y="2364479"/>
            <a:ext cx="3405809" cy="18201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CB7423C-EA21-BB9C-DE0B-4D47C146DE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760" y="2218290"/>
            <a:ext cx="1597901" cy="211247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D153824-E686-923E-80C8-F04453E283DB}"/>
              </a:ext>
            </a:extLst>
          </p:cNvPr>
          <p:cNvSpPr/>
          <p:nvPr/>
        </p:nvSpPr>
        <p:spPr>
          <a:xfrm>
            <a:off x="9344760" y="5136597"/>
            <a:ext cx="1597901" cy="4955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PRASASTI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KAMULAN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485D039-BB3C-7264-7D09-609666A87489}"/>
              </a:ext>
            </a:extLst>
          </p:cNvPr>
          <p:cNvSpPr/>
          <p:nvPr/>
        </p:nvSpPr>
        <p:spPr>
          <a:xfrm>
            <a:off x="4797287" y="3429000"/>
            <a:ext cx="3395871" cy="1845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BB3FC58-5BF6-078E-0AA6-D4B4E90FB7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452" y="3512011"/>
            <a:ext cx="2587539" cy="172502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C828107-C36D-2FBE-1ECB-C98A7F34D78A}"/>
              </a:ext>
            </a:extLst>
          </p:cNvPr>
          <p:cNvSpPr/>
          <p:nvPr/>
        </p:nvSpPr>
        <p:spPr>
          <a:xfrm>
            <a:off x="4686185" y="5384386"/>
            <a:ext cx="3588026" cy="5094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CANDI PENATARAN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52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B0D44-E998-4B24-7FE6-C3B42F8E8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E2C094-EBCA-E9F0-CD8F-5533D16C80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DAD33FA-6DD3-894F-B36E-E181A919E5B7}"/>
              </a:ext>
            </a:extLst>
          </p:cNvPr>
          <p:cNvSpPr/>
          <p:nvPr/>
        </p:nvSpPr>
        <p:spPr>
          <a:xfrm>
            <a:off x="1616765" y="1431235"/>
            <a:ext cx="8931965" cy="40551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DAFTAR PUSTAKA</a:t>
            </a:r>
          </a:p>
          <a:p>
            <a:pPr algn="ctr"/>
            <a:r>
              <a:rPr lang="en-ID" dirty="0">
                <a:solidFill>
                  <a:schemeClr val="tx1"/>
                </a:solidFill>
                <a:hlinkClick r:id="rId3"/>
              </a:rPr>
              <a:t>-https://www.youngontop.com/asal-usul-kerajaan-kadiri/</a:t>
            </a:r>
            <a:endParaRPr lang="en-ID" dirty="0">
              <a:solidFill>
                <a:schemeClr val="tx1"/>
              </a:solidFill>
            </a:endParaRPr>
          </a:p>
          <a:p>
            <a:pPr algn="ctr"/>
            <a:r>
              <a:rPr lang="en-ID" dirty="0">
                <a:solidFill>
                  <a:schemeClr val="tx1"/>
                </a:solidFill>
                <a:hlinkClick r:id="rId4"/>
              </a:rPr>
              <a:t>-https://www.kompas.com/</a:t>
            </a:r>
            <a:endParaRPr lang="en-ID" dirty="0">
              <a:solidFill>
                <a:schemeClr val="tx1"/>
              </a:solidFill>
            </a:endParaRPr>
          </a:p>
          <a:p>
            <a:pPr algn="ctr"/>
            <a:r>
              <a:rPr lang="en-ID" dirty="0">
                <a:solidFill>
                  <a:schemeClr val="tx1"/>
                </a:solidFill>
              </a:rPr>
              <a:t>-</a:t>
            </a:r>
            <a:r>
              <a:rPr lang="en-ID" dirty="0" err="1">
                <a:solidFill>
                  <a:schemeClr val="tx1"/>
                </a:solidFill>
              </a:rPr>
              <a:t>Soedjipto</a:t>
            </a:r>
            <a:r>
              <a:rPr lang="en-ID" dirty="0">
                <a:solidFill>
                  <a:schemeClr val="tx1"/>
                </a:solidFill>
              </a:rPr>
              <a:t> Abimanyu,2013,</a:t>
            </a:r>
            <a:r>
              <a:rPr lang="en-ID" i="1" dirty="0">
                <a:solidFill>
                  <a:schemeClr val="tx1"/>
                </a:solidFill>
              </a:rPr>
              <a:t>BABAD TANAH </a:t>
            </a:r>
            <a:r>
              <a:rPr lang="en-ID" i="1" dirty="0" err="1">
                <a:solidFill>
                  <a:schemeClr val="tx1"/>
                </a:solidFill>
              </a:rPr>
              <a:t>JAWI,</a:t>
            </a:r>
            <a:r>
              <a:rPr lang="en-ID" dirty="0" err="1">
                <a:solidFill>
                  <a:schemeClr val="tx1"/>
                </a:solidFill>
              </a:rPr>
              <a:t>Yogyakarta,Laksana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1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1638-DA2E-8BE2-22A1-27F4A16B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1353800" y="365125"/>
            <a:ext cx="69574" cy="1325563"/>
          </a:xfrm>
        </p:spPr>
        <p:txBody>
          <a:bodyPr/>
          <a:lstStyle/>
          <a:p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BCBECA-E15D-8A6B-416B-60DF9CBE8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078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D415AA-1C8C-D663-F47C-CE6C7FF60CC7}"/>
              </a:ext>
            </a:extLst>
          </p:cNvPr>
          <p:cNvSpPr/>
          <p:nvPr/>
        </p:nvSpPr>
        <p:spPr>
          <a:xfrm>
            <a:off x="954157" y="825293"/>
            <a:ext cx="5748130" cy="1984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Kerajaan Kediri(</a:t>
            </a:r>
            <a:r>
              <a:rPr lang="en-US" dirty="0" err="1">
                <a:solidFill>
                  <a:schemeClr val="tx1"/>
                </a:solidFill>
              </a:rPr>
              <a:t>Panjalu</a:t>
            </a:r>
            <a:r>
              <a:rPr lang="en-US" dirty="0">
                <a:solidFill>
                  <a:schemeClr val="tx1"/>
                </a:solidFill>
              </a:rPr>
              <a:t>) sangat popular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sejarah</a:t>
            </a:r>
            <a:r>
              <a:rPr lang="en-US" dirty="0">
                <a:solidFill>
                  <a:schemeClr val="tx1"/>
                </a:solidFill>
              </a:rPr>
              <a:t> Indonesia</a:t>
            </a:r>
            <a:r>
              <a:rPr lang="en-ID" dirty="0">
                <a:solidFill>
                  <a:schemeClr val="tx1"/>
                </a:solidFill>
              </a:rPr>
              <a:t>.</a:t>
            </a:r>
            <a:r>
              <a:rPr lang="en-ID" dirty="0" err="1">
                <a:solidFill>
                  <a:schemeClr val="tx1"/>
                </a:solidFill>
              </a:rPr>
              <a:t>Demikian</a:t>
            </a:r>
            <a:r>
              <a:rPr lang="en-ID" dirty="0">
                <a:solidFill>
                  <a:schemeClr val="tx1"/>
                </a:solidFill>
              </a:rPr>
              <a:t> juga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pengaruhnya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terhadap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kehidupan</a:t>
            </a:r>
            <a:r>
              <a:rPr lang="en-ID" dirty="0">
                <a:solidFill>
                  <a:schemeClr val="tx1"/>
                </a:solidFill>
              </a:rPr>
              <a:t> masa </a:t>
            </a:r>
            <a:r>
              <a:rPr lang="en-ID" dirty="0" err="1">
                <a:solidFill>
                  <a:schemeClr val="tx1"/>
                </a:solidFill>
              </a:rPr>
              <a:t>sekarang</a:t>
            </a:r>
            <a:r>
              <a:rPr lang="en-ID" dirty="0">
                <a:solidFill>
                  <a:schemeClr val="tx1"/>
                </a:solidFill>
              </a:rPr>
              <a:t>. </a:t>
            </a:r>
            <a:r>
              <a:rPr lang="en-ID" dirty="0" err="1">
                <a:solidFill>
                  <a:schemeClr val="tx1"/>
                </a:solidFill>
              </a:rPr>
              <a:t>Mungkin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sosok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tidak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asing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bagi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kita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adalah</a:t>
            </a:r>
            <a:r>
              <a:rPr lang="en-ID" dirty="0">
                <a:solidFill>
                  <a:schemeClr val="tx1"/>
                </a:solidFill>
              </a:rPr>
              <a:t> Prabu </a:t>
            </a:r>
            <a:r>
              <a:rPr lang="en-ID" dirty="0" err="1">
                <a:solidFill>
                  <a:schemeClr val="tx1"/>
                </a:solidFill>
              </a:rPr>
              <a:t>Jayabaya,raja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membawa</a:t>
            </a:r>
            <a:r>
              <a:rPr lang="en-ID" dirty="0">
                <a:solidFill>
                  <a:schemeClr val="tx1"/>
                </a:solidFill>
              </a:rPr>
              <a:t> masa </a:t>
            </a:r>
            <a:r>
              <a:rPr lang="en-ID" dirty="0" err="1">
                <a:solidFill>
                  <a:schemeClr val="tx1"/>
                </a:solidFill>
              </a:rPr>
              <a:t>keemasan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bagi</a:t>
            </a:r>
            <a:r>
              <a:rPr lang="en-ID" dirty="0">
                <a:solidFill>
                  <a:schemeClr val="tx1"/>
                </a:solidFill>
              </a:rPr>
              <a:t> Kediri.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7A0D40-CAA1-4341-C6AC-295C3733F88F}"/>
              </a:ext>
            </a:extLst>
          </p:cNvPr>
          <p:cNvSpPr/>
          <p:nvPr/>
        </p:nvSpPr>
        <p:spPr>
          <a:xfrm>
            <a:off x="4996070" y="3539021"/>
            <a:ext cx="6135756" cy="1984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Lalu,kapan</a:t>
            </a:r>
            <a:r>
              <a:rPr lang="en-US" dirty="0">
                <a:solidFill>
                  <a:schemeClr val="tx1"/>
                </a:solidFill>
              </a:rPr>
              <a:t> Kerajaan Kediri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berdiri</a:t>
            </a:r>
            <a:r>
              <a:rPr lang="en-US" dirty="0">
                <a:solidFill>
                  <a:schemeClr val="tx1"/>
                </a:solidFill>
              </a:rPr>
              <a:t>? </a:t>
            </a:r>
            <a:r>
              <a:rPr lang="en-US" dirty="0" err="1">
                <a:solidFill>
                  <a:schemeClr val="tx1"/>
                </a:solidFill>
              </a:rPr>
              <a:t>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belakang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didirikannya</a:t>
            </a:r>
            <a:r>
              <a:rPr lang="en-US" dirty="0">
                <a:solidFill>
                  <a:schemeClr val="tx1"/>
                </a:solidFill>
              </a:rPr>
              <a:t>? </a:t>
            </a:r>
            <a:r>
              <a:rPr lang="en-US" dirty="0" err="1">
                <a:solidFill>
                  <a:schemeClr val="tx1"/>
                </a:solidFill>
              </a:rPr>
              <a:t>Siapa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 raja yang </a:t>
            </a:r>
            <a:r>
              <a:rPr lang="en-US" dirty="0" err="1">
                <a:solidFill>
                  <a:schemeClr val="tx1"/>
                </a:solidFill>
              </a:rPr>
              <a:t>memimpin</a:t>
            </a:r>
            <a:r>
              <a:rPr lang="en-US" dirty="0">
                <a:solidFill>
                  <a:schemeClr val="tx1"/>
                </a:solidFill>
              </a:rPr>
              <a:t>?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Kediri? Dan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runtuh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Check it out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00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F627-3767-295E-F2B1-19ECB2C5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AD0FEB-B053-CDF0-B73C-E58834769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E10A686-F44B-E589-BD25-815D1721AFDD}"/>
              </a:ext>
            </a:extLst>
          </p:cNvPr>
          <p:cNvSpPr/>
          <p:nvPr/>
        </p:nvSpPr>
        <p:spPr>
          <a:xfrm>
            <a:off x="927653" y="530087"/>
            <a:ext cx="10426147" cy="5804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A30AE9-0082-3D3D-CC1E-67951CF522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660" y="1200150"/>
            <a:ext cx="9753600" cy="44577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946BCD1-DDEF-C3BA-0AF8-B04FE31B98CF}"/>
              </a:ext>
            </a:extLst>
          </p:cNvPr>
          <p:cNvSpPr/>
          <p:nvPr/>
        </p:nvSpPr>
        <p:spPr>
          <a:xfrm>
            <a:off x="3458817" y="530087"/>
            <a:ext cx="5274365" cy="670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PETA KERAJAAN KEDIRI</a:t>
            </a:r>
            <a:endParaRPr lang="en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52DAF-F1DD-BE6A-74AB-3BBEA30A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EC9A83-331A-16A8-2618-9E3317C7E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9E5C77F-0D4D-0835-67A3-C41DDD346985}"/>
              </a:ext>
            </a:extLst>
          </p:cNvPr>
          <p:cNvSpPr/>
          <p:nvPr/>
        </p:nvSpPr>
        <p:spPr>
          <a:xfrm>
            <a:off x="344557" y="365125"/>
            <a:ext cx="2531166" cy="5963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1.LATAR BELAKANG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F87A44-FC30-8B1F-B412-94C59F6D5447}"/>
              </a:ext>
            </a:extLst>
          </p:cNvPr>
          <p:cNvSpPr/>
          <p:nvPr/>
        </p:nvSpPr>
        <p:spPr>
          <a:xfrm>
            <a:off x="344557" y="2385133"/>
            <a:ext cx="5240406" cy="20877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Pada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1042,Raja </a:t>
            </a:r>
            <a:r>
              <a:rPr lang="en-US" dirty="0" err="1">
                <a:solidFill>
                  <a:schemeClr val="tx1"/>
                </a:solidFill>
              </a:rPr>
              <a:t>Kahuripan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terakhir,Airlangga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terpaksa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dua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putranya</a:t>
            </a:r>
            <a:r>
              <a:rPr lang="en-US" dirty="0">
                <a:solidFill>
                  <a:schemeClr val="tx1"/>
                </a:solidFill>
              </a:rPr>
              <a:t>, Sri </a:t>
            </a:r>
            <a:r>
              <a:rPr lang="en-US" dirty="0" err="1">
                <a:solidFill>
                  <a:schemeClr val="tx1"/>
                </a:solidFill>
              </a:rPr>
              <a:t>Samarawijaya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Mapanji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Garasakan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mahkota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Kahuripan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2F87C8-E44F-3E46-880A-EDA157B3E589}"/>
              </a:ext>
            </a:extLst>
          </p:cNvPr>
          <p:cNvSpPr/>
          <p:nvPr/>
        </p:nvSpPr>
        <p:spPr>
          <a:xfrm>
            <a:off x="6096000" y="1791176"/>
            <a:ext cx="5505035" cy="32756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Sri </a:t>
            </a:r>
            <a:r>
              <a:rPr lang="en-US" dirty="0" err="1">
                <a:solidFill>
                  <a:schemeClr val="tx1"/>
                </a:solidFill>
              </a:rPr>
              <a:t>Samarawijaya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Bernama </a:t>
            </a:r>
            <a:r>
              <a:rPr lang="en-US" dirty="0" err="1">
                <a:solidFill>
                  <a:schemeClr val="tx1"/>
                </a:solidFill>
              </a:rPr>
              <a:t>Panjalu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beribukotakan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Dahanapura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Sedangkan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Mapanji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Garasakan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Jenggala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beribukotakan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kota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Kahuripan</a:t>
            </a:r>
            <a:r>
              <a:rPr lang="en-US" dirty="0">
                <a:solidFill>
                  <a:schemeClr val="tx1"/>
                </a:solidFill>
              </a:rPr>
              <a:t>. Nama </a:t>
            </a:r>
            <a:r>
              <a:rPr lang="en-US" dirty="0" err="1">
                <a:solidFill>
                  <a:schemeClr val="tx1"/>
                </a:solidFill>
              </a:rPr>
              <a:t>Dahanapura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prasasti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Pamwatan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dikeluarkan</a:t>
            </a:r>
            <a:r>
              <a:rPr lang="en-US" dirty="0">
                <a:solidFill>
                  <a:schemeClr val="tx1"/>
                </a:solidFill>
              </a:rPr>
              <a:t> oleh </a:t>
            </a:r>
            <a:r>
              <a:rPr lang="en-US" dirty="0" err="1">
                <a:solidFill>
                  <a:schemeClr val="tx1"/>
                </a:solidFill>
              </a:rPr>
              <a:t>Airlangga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1042.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berita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Serat</a:t>
            </a:r>
            <a:r>
              <a:rPr lang="en-US" dirty="0">
                <a:solidFill>
                  <a:schemeClr val="tx1"/>
                </a:solidFill>
              </a:rPr>
              <a:t> Calon </a:t>
            </a:r>
            <a:r>
              <a:rPr lang="en-US" dirty="0" err="1">
                <a:solidFill>
                  <a:schemeClr val="tx1"/>
                </a:solidFill>
              </a:rPr>
              <a:t>Arang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Airlangga,pusat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berpindah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Kahuripan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Daha</a:t>
            </a:r>
            <a:r>
              <a:rPr lang="en-US" dirty="0">
                <a:solidFill>
                  <a:schemeClr val="tx1"/>
                </a:solidFill>
              </a:rPr>
              <a:t>. Kota </a:t>
            </a:r>
            <a:r>
              <a:rPr lang="en-US" dirty="0" err="1">
                <a:solidFill>
                  <a:schemeClr val="tx1"/>
                </a:solidFill>
              </a:rPr>
              <a:t>Daha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Kediri,Jawa</a:t>
            </a:r>
            <a:r>
              <a:rPr lang="en-US" dirty="0">
                <a:solidFill>
                  <a:schemeClr val="tx1"/>
                </a:solidFill>
              </a:rPr>
              <a:t> Timur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0111F-727E-43E4-67B4-99D249E4B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9D0645-0EBD-383A-38E6-8A65E8672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613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FA26EE-2EE8-7AE1-109E-D818732D871E}"/>
              </a:ext>
            </a:extLst>
          </p:cNvPr>
          <p:cNvSpPr/>
          <p:nvPr/>
        </p:nvSpPr>
        <p:spPr>
          <a:xfrm>
            <a:off x="344555" y="365125"/>
            <a:ext cx="2531166" cy="5963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1.LATAR BELAKANG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D23A26-A254-1183-221E-45B3F2F94251}"/>
              </a:ext>
            </a:extLst>
          </p:cNvPr>
          <p:cNvSpPr/>
          <p:nvPr/>
        </p:nvSpPr>
        <p:spPr>
          <a:xfrm>
            <a:off x="1384852" y="1560237"/>
            <a:ext cx="2981739" cy="13255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Pada </a:t>
            </a:r>
            <a:r>
              <a:rPr lang="en-US" dirty="0" err="1">
                <a:solidFill>
                  <a:schemeClr val="tx1"/>
                </a:solidFill>
              </a:rPr>
              <a:t>mulanya,nama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Panjalu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terkenal.Di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Ling Wai Tai </a:t>
            </a:r>
            <a:r>
              <a:rPr lang="en-US" i="1" dirty="0" err="1">
                <a:solidFill>
                  <a:schemeClr val="tx1"/>
                </a:solidFill>
              </a:rPr>
              <a:t>Ta,</a:t>
            </a:r>
            <a:r>
              <a:rPr lang="en-US" dirty="0" err="1">
                <a:solidFill>
                  <a:schemeClr val="tx1"/>
                </a:solidFill>
              </a:rPr>
              <a:t>nama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Panjalu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Pu-Chia-Lung.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D9052C-D1DE-37CD-124F-CC227BADED75}"/>
              </a:ext>
            </a:extLst>
          </p:cNvPr>
          <p:cNvSpPr/>
          <p:nvPr/>
        </p:nvSpPr>
        <p:spPr>
          <a:xfrm>
            <a:off x="596349" y="3103808"/>
            <a:ext cx="4558747" cy="21939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Nama Kediri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kesusastraan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kuno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berbahasa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Kuno,seperti</a:t>
            </a:r>
            <a:r>
              <a:rPr lang="en-US" dirty="0">
                <a:solidFill>
                  <a:schemeClr val="tx1"/>
                </a:solidFill>
              </a:rPr>
              <a:t> kitab </a:t>
            </a:r>
            <a:r>
              <a:rPr lang="en-US" dirty="0" err="1">
                <a:solidFill>
                  <a:schemeClr val="tx1"/>
                </a:solidFill>
              </a:rPr>
              <a:t>Samaradana,Pararaton,Negara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Kertagam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serat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arang</a:t>
            </a:r>
            <a:r>
              <a:rPr lang="en-US" dirty="0">
                <a:solidFill>
                  <a:schemeClr val="tx1"/>
                </a:solidFill>
              </a:rPr>
              <a:t>. Kata Kediri </a:t>
            </a:r>
            <a:r>
              <a:rPr lang="en-US" dirty="0" err="1">
                <a:solidFill>
                  <a:schemeClr val="tx1"/>
                </a:solidFill>
              </a:rPr>
              <a:t>berasal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kata </a:t>
            </a:r>
            <a:r>
              <a:rPr lang="en-US" dirty="0" err="1">
                <a:solidFill>
                  <a:schemeClr val="tx1"/>
                </a:solidFill>
              </a:rPr>
              <a:t>Kedi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artinya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Mandul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berdatang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bulan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01EAA3-065D-2363-604A-2AF6FC31A192}"/>
              </a:ext>
            </a:extLst>
          </p:cNvPr>
          <p:cNvSpPr/>
          <p:nvPr/>
        </p:nvSpPr>
        <p:spPr>
          <a:xfrm>
            <a:off x="6861315" y="1881770"/>
            <a:ext cx="4147930" cy="26636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Ada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sumber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menceritakan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kediri,diantaranya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1.Prasasti </a:t>
            </a:r>
            <a:r>
              <a:rPr lang="en-US" dirty="0" err="1">
                <a:solidFill>
                  <a:schemeClr val="tx1"/>
                </a:solidFill>
              </a:rPr>
              <a:t>Sirah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Keting</a:t>
            </a:r>
            <a:r>
              <a:rPr lang="en-US" dirty="0">
                <a:solidFill>
                  <a:schemeClr val="tx1"/>
                </a:solidFill>
              </a:rPr>
              <a:t>(1104 M)</a:t>
            </a:r>
          </a:p>
          <a:p>
            <a:r>
              <a:rPr lang="en-US" dirty="0">
                <a:solidFill>
                  <a:schemeClr val="tx1"/>
                </a:solidFill>
              </a:rPr>
              <a:t>2.Prasasti </a:t>
            </a:r>
            <a:r>
              <a:rPr lang="en-US" dirty="0" err="1">
                <a:solidFill>
                  <a:schemeClr val="tx1"/>
                </a:solidFill>
              </a:rPr>
              <a:t>Ngantang</a:t>
            </a:r>
            <a:r>
              <a:rPr lang="en-US" dirty="0">
                <a:solidFill>
                  <a:schemeClr val="tx1"/>
                </a:solidFill>
              </a:rPr>
              <a:t>(1135 M)</a:t>
            </a:r>
          </a:p>
          <a:p>
            <a:r>
              <a:rPr lang="en-US" dirty="0">
                <a:solidFill>
                  <a:schemeClr val="tx1"/>
                </a:solidFill>
              </a:rPr>
              <a:t>3.Prasasti </a:t>
            </a:r>
            <a:r>
              <a:rPr lang="en-US" dirty="0" err="1">
                <a:solidFill>
                  <a:schemeClr val="tx1"/>
                </a:solidFill>
              </a:rPr>
              <a:t>Jaring</a:t>
            </a:r>
            <a:r>
              <a:rPr lang="en-US" dirty="0">
                <a:solidFill>
                  <a:schemeClr val="tx1"/>
                </a:solidFill>
              </a:rPr>
              <a:t>(1181 M)</a:t>
            </a:r>
          </a:p>
          <a:p>
            <a:r>
              <a:rPr lang="en-US" dirty="0">
                <a:solidFill>
                  <a:schemeClr val="tx1"/>
                </a:solidFill>
              </a:rPr>
              <a:t>4.Prasasti </a:t>
            </a:r>
            <a:r>
              <a:rPr lang="en-US" dirty="0" err="1">
                <a:solidFill>
                  <a:schemeClr val="tx1"/>
                </a:solidFill>
              </a:rPr>
              <a:t>Kamulan</a:t>
            </a:r>
            <a:r>
              <a:rPr lang="en-US" dirty="0">
                <a:solidFill>
                  <a:schemeClr val="tx1"/>
                </a:solidFill>
              </a:rPr>
              <a:t>(1194 M)</a:t>
            </a:r>
          </a:p>
          <a:p>
            <a:r>
              <a:rPr lang="en-US" dirty="0">
                <a:solidFill>
                  <a:schemeClr val="tx1"/>
                </a:solidFill>
              </a:rPr>
              <a:t>5.</a:t>
            </a:r>
            <a:r>
              <a:rPr lang="en-US" i="1" dirty="0">
                <a:solidFill>
                  <a:schemeClr val="tx1"/>
                </a:solidFill>
              </a:rPr>
              <a:t>Chu Fan Chi </a:t>
            </a:r>
            <a:r>
              <a:rPr lang="en-US" dirty="0">
                <a:solidFill>
                  <a:schemeClr val="tx1"/>
                </a:solidFill>
              </a:rPr>
              <a:t>(1220 M)</a:t>
            </a:r>
          </a:p>
          <a:p>
            <a:r>
              <a:rPr lang="en-US" dirty="0">
                <a:solidFill>
                  <a:schemeClr val="tx1"/>
                </a:solidFill>
              </a:rPr>
              <a:t>6.</a:t>
            </a:r>
            <a:r>
              <a:rPr lang="en-US" i="1" dirty="0">
                <a:solidFill>
                  <a:schemeClr val="tx1"/>
                </a:solidFill>
              </a:rPr>
              <a:t>Ling Wai Tai Ta </a:t>
            </a:r>
            <a:r>
              <a:rPr lang="en-US" dirty="0">
                <a:solidFill>
                  <a:schemeClr val="tx1"/>
                </a:solidFill>
              </a:rPr>
              <a:t>(1778 M)</a:t>
            </a:r>
            <a:endParaRPr lang="en-ID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84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C40DC-4DC6-1212-A622-A32A8ACF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6A8D99-239B-C251-AF4B-44286609D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CA4C843-CCEF-71A6-550E-2622678F92B7}"/>
              </a:ext>
            </a:extLst>
          </p:cNvPr>
          <p:cNvSpPr/>
          <p:nvPr/>
        </p:nvSpPr>
        <p:spPr>
          <a:xfrm>
            <a:off x="437321" y="365125"/>
            <a:ext cx="2531166" cy="5963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2.RAJA-RAJA KEDIRI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1D201C-0AAC-966E-1B7C-1306B3A159C4}"/>
              </a:ext>
            </a:extLst>
          </p:cNvPr>
          <p:cNvSpPr/>
          <p:nvPr/>
        </p:nvSpPr>
        <p:spPr>
          <a:xfrm>
            <a:off x="437319" y="934245"/>
            <a:ext cx="3246784" cy="8335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Ada Sembilan raja yang </a:t>
            </a:r>
            <a:r>
              <a:rPr lang="en-US" dirty="0" err="1">
                <a:solidFill>
                  <a:schemeClr val="tx1"/>
                </a:solidFill>
              </a:rPr>
              <a:t>pernah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memerintah</a:t>
            </a:r>
            <a:r>
              <a:rPr lang="en-US" dirty="0">
                <a:solidFill>
                  <a:schemeClr val="tx1"/>
                </a:solidFill>
              </a:rPr>
              <a:t> di Kerajaan Kediri: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54A0F0-619A-919E-8D45-EAFA120958F3}"/>
              </a:ext>
            </a:extLst>
          </p:cNvPr>
          <p:cNvSpPr/>
          <p:nvPr/>
        </p:nvSpPr>
        <p:spPr>
          <a:xfrm>
            <a:off x="437319" y="1755602"/>
            <a:ext cx="2888975" cy="13632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1.Sri </a:t>
            </a:r>
            <a:r>
              <a:rPr lang="en-US" dirty="0" err="1">
                <a:solidFill>
                  <a:schemeClr val="tx1"/>
                </a:solidFill>
              </a:rPr>
              <a:t>Samarawijaya</a:t>
            </a:r>
            <a:r>
              <a:rPr lang="en-US" dirty="0">
                <a:solidFill>
                  <a:schemeClr val="tx1"/>
                </a:solidFill>
              </a:rPr>
              <a:t> (1042)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</a:t>
            </a:r>
            <a:r>
              <a:rPr lang="en-US" dirty="0" err="1">
                <a:solidFill>
                  <a:schemeClr val="tx1"/>
                </a:solidFill>
              </a:rPr>
              <a:t>Samarawijaya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Dharmasupanawahana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Teguh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Uttunggadewa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ID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1439BB-06A5-AF3F-D889-FB3138E10ECA}"/>
              </a:ext>
            </a:extLst>
          </p:cNvPr>
          <p:cNvSpPr/>
          <p:nvPr/>
        </p:nvSpPr>
        <p:spPr>
          <a:xfrm>
            <a:off x="437318" y="3118850"/>
            <a:ext cx="2888975" cy="13632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2.Sri </a:t>
            </a:r>
            <a:r>
              <a:rPr lang="en-US" dirty="0" err="1">
                <a:solidFill>
                  <a:schemeClr val="tx1"/>
                </a:solidFill>
              </a:rPr>
              <a:t>Jayaswara</a:t>
            </a:r>
            <a:r>
              <a:rPr lang="en-US" dirty="0">
                <a:solidFill>
                  <a:schemeClr val="tx1"/>
                </a:solidFill>
              </a:rPr>
              <a:t>(1104-1115)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Maharaja </a:t>
            </a:r>
            <a:r>
              <a:rPr lang="en-US" dirty="0" err="1">
                <a:solidFill>
                  <a:schemeClr val="tx1"/>
                </a:solidFill>
              </a:rPr>
              <a:t>Jayaswara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Sastraprabu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ID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1A0045-853E-D4CF-6D74-C852B7A469F2}"/>
              </a:ext>
            </a:extLst>
          </p:cNvPr>
          <p:cNvSpPr/>
          <p:nvPr/>
        </p:nvSpPr>
        <p:spPr>
          <a:xfrm>
            <a:off x="437319" y="4482098"/>
            <a:ext cx="2888974" cy="17556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3.Sri </a:t>
            </a:r>
            <a:r>
              <a:rPr lang="en-US" dirty="0" err="1">
                <a:solidFill>
                  <a:schemeClr val="tx1"/>
                </a:solidFill>
              </a:rPr>
              <a:t>Bameswara</a:t>
            </a:r>
            <a:r>
              <a:rPr lang="en-US" dirty="0">
                <a:solidFill>
                  <a:schemeClr val="tx1"/>
                </a:solidFill>
              </a:rPr>
              <a:t>(1117-1130)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Maharaja Rakai </a:t>
            </a:r>
            <a:r>
              <a:rPr lang="en-US" dirty="0" err="1">
                <a:solidFill>
                  <a:schemeClr val="tx1"/>
                </a:solidFill>
              </a:rPr>
              <a:t>Sirikan</a:t>
            </a:r>
            <a:r>
              <a:rPr lang="en-US" dirty="0">
                <a:solidFill>
                  <a:schemeClr val="tx1"/>
                </a:solidFill>
              </a:rPr>
              <a:t> Sri </a:t>
            </a:r>
            <a:r>
              <a:rPr lang="en-US" dirty="0" err="1">
                <a:solidFill>
                  <a:schemeClr val="tx1"/>
                </a:solidFill>
              </a:rPr>
              <a:t>Bameswara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Sakalabhuwana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Tustikarana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Sarwaniwariwirya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Parakarma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Uttunggadewa</a:t>
            </a:r>
            <a:endParaRPr lang="en-US" dirty="0">
              <a:solidFill>
                <a:schemeClr val="tx1"/>
              </a:solidFill>
            </a:endParaRPr>
          </a:p>
          <a:p>
            <a:endParaRPr lang="en-ID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23322E-CBA9-B7A3-71EC-0BB71676A5D5}"/>
              </a:ext>
            </a:extLst>
          </p:cNvPr>
          <p:cNvSpPr/>
          <p:nvPr/>
        </p:nvSpPr>
        <p:spPr>
          <a:xfrm>
            <a:off x="4598502" y="878405"/>
            <a:ext cx="3339549" cy="16612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4.Sri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(1130-1160)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Maharaja Sang </a:t>
            </a:r>
            <a:r>
              <a:rPr lang="en-US" dirty="0" err="1">
                <a:solidFill>
                  <a:schemeClr val="tx1"/>
                </a:solidFill>
              </a:rPr>
              <a:t>Mapanji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Jayabhaya</a:t>
            </a:r>
            <a:r>
              <a:rPr lang="en-US" dirty="0">
                <a:solidFill>
                  <a:schemeClr val="tx1"/>
                </a:solidFill>
              </a:rPr>
              <a:t> Sri </a:t>
            </a:r>
            <a:r>
              <a:rPr lang="en-US" dirty="0" err="1">
                <a:solidFill>
                  <a:schemeClr val="tx1"/>
                </a:solidFill>
              </a:rPr>
              <a:t>Warmeswara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Madhusundana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Awataranindhita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Suhtrisingha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Parakrama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Utunggadewa</a:t>
            </a:r>
            <a:endParaRPr lang="en-US" dirty="0">
              <a:solidFill>
                <a:schemeClr val="tx1"/>
              </a:solidFill>
            </a:endParaRPr>
          </a:p>
          <a:p>
            <a:endParaRPr lang="en-ID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E65473-CC98-5619-16AF-215C00D0F2DA}"/>
              </a:ext>
            </a:extLst>
          </p:cNvPr>
          <p:cNvSpPr/>
          <p:nvPr/>
        </p:nvSpPr>
        <p:spPr>
          <a:xfrm>
            <a:off x="4598502" y="2539654"/>
            <a:ext cx="3339549" cy="17556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5.Sri </a:t>
            </a:r>
            <a:r>
              <a:rPr lang="en-US" dirty="0" err="1">
                <a:solidFill>
                  <a:schemeClr val="tx1"/>
                </a:solidFill>
              </a:rPr>
              <a:t>Sarweswara</a:t>
            </a:r>
            <a:r>
              <a:rPr lang="en-US" dirty="0">
                <a:solidFill>
                  <a:schemeClr val="tx1"/>
                </a:solidFill>
              </a:rPr>
              <a:t>(1159-1169)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Maharaja Rakai </a:t>
            </a:r>
            <a:r>
              <a:rPr lang="en-US" dirty="0" err="1">
                <a:solidFill>
                  <a:schemeClr val="tx1"/>
                </a:solidFill>
              </a:rPr>
              <a:t>Sirikan</a:t>
            </a:r>
            <a:r>
              <a:rPr lang="en-US" dirty="0">
                <a:solidFill>
                  <a:schemeClr val="tx1"/>
                </a:solidFill>
              </a:rPr>
              <a:t> Sri </a:t>
            </a:r>
            <a:r>
              <a:rPr lang="en-US" dirty="0" err="1">
                <a:solidFill>
                  <a:schemeClr val="tx1"/>
                </a:solidFill>
              </a:rPr>
              <a:t>Sarweswara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Janardanawatara</a:t>
            </a:r>
            <a:r>
              <a:rPr lang="en-US" dirty="0">
                <a:solidFill>
                  <a:schemeClr val="tx1"/>
                </a:solidFill>
              </a:rPr>
              <a:t> Wijaya </a:t>
            </a:r>
            <a:r>
              <a:rPr lang="en-US" dirty="0" err="1">
                <a:solidFill>
                  <a:schemeClr val="tx1"/>
                </a:solidFill>
              </a:rPr>
              <a:t>Agrajasama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Singhadani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Waryawirya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Parakrama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Uttunggadewa</a:t>
            </a:r>
            <a:endParaRPr lang="en-ID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87DAB6-EFB6-9B17-21C9-9BA7FAFFCE05}"/>
              </a:ext>
            </a:extLst>
          </p:cNvPr>
          <p:cNvSpPr/>
          <p:nvPr/>
        </p:nvSpPr>
        <p:spPr>
          <a:xfrm>
            <a:off x="4598502" y="4267646"/>
            <a:ext cx="3339549" cy="1497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6.Sri </a:t>
            </a:r>
            <a:r>
              <a:rPr lang="en-US" dirty="0" err="1">
                <a:solidFill>
                  <a:schemeClr val="tx1"/>
                </a:solidFill>
              </a:rPr>
              <a:t>Aryeswara</a:t>
            </a:r>
            <a:r>
              <a:rPr lang="en-US" dirty="0">
                <a:solidFill>
                  <a:schemeClr val="tx1"/>
                </a:solidFill>
              </a:rPr>
              <a:t>(1171)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Maharaja Rake Hino Sri </a:t>
            </a:r>
            <a:r>
              <a:rPr lang="en-US" dirty="0" err="1">
                <a:solidFill>
                  <a:schemeClr val="tx1"/>
                </a:solidFill>
              </a:rPr>
              <a:t>Aryeswara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Madhusudanawatara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Arijamuka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D9934D-AE10-79A0-C7D9-2B0B5367B7E1}"/>
              </a:ext>
            </a:extLst>
          </p:cNvPr>
          <p:cNvSpPr/>
          <p:nvPr/>
        </p:nvSpPr>
        <p:spPr>
          <a:xfrm>
            <a:off x="8340586" y="878405"/>
            <a:ext cx="3241814" cy="15334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7.Sri </a:t>
            </a:r>
            <a:r>
              <a:rPr lang="en-US" dirty="0" err="1">
                <a:solidFill>
                  <a:schemeClr val="tx1"/>
                </a:solidFill>
              </a:rPr>
              <a:t>Gandra</a:t>
            </a:r>
            <a:r>
              <a:rPr lang="en-US" dirty="0">
                <a:solidFill>
                  <a:schemeClr val="tx1"/>
                </a:solidFill>
              </a:rPr>
              <a:t>(1181)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Maharaja </a:t>
            </a:r>
            <a:r>
              <a:rPr lang="en-US" dirty="0" err="1">
                <a:solidFill>
                  <a:schemeClr val="tx1"/>
                </a:solidFill>
              </a:rPr>
              <a:t>Koncaryadipa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Handabhuwanapadalaka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Parakrama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Anindita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Uttunggadewa</a:t>
            </a:r>
            <a:r>
              <a:rPr lang="en-US" dirty="0">
                <a:solidFill>
                  <a:schemeClr val="tx1"/>
                </a:solidFill>
              </a:rPr>
              <a:t> Sri </a:t>
            </a:r>
            <a:r>
              <a:rPr lang="en-US" dirty="0" err="1">
                <a:solidFill>
                  <a:schemeClr val="tx1"/>
                </a:solidFill>
              </a:rPr>
              <a:t>Gandra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9FC677-CB44-DE07-691E-B751B05CE5CA}"/>
              </a:ext>
            </a:extLst>
          </p:cNvPr>
          <p:cNvSpPr/>
          <p:nvPr/>
        </p:nvSpPr>
        <p:spPr>
          <a:xfrm>
            <a:off x="8340586" y="2437226"/>
            <a:ext cx="3241814" cy="1830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8.Sri </a:t>
            </a:r>
            <a:r>
              <a:rPr lang="en-US" dirty="0" err="1">
                <a:solidFill>
                  <a:schemeClr val="tx1"/>
                </a:solidFill>
              </a:rPr>
              <a:t>Kameswara</a:t>
            </a:r>
            <a:r>
              <a:rPr lang="en-US" dirty="0">
                <a:solidFill>
                  <a:schemeClr val="tx1"/>
                </a:solidFill>
              </a:rPr>
              <a:t>(1182-1185)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Maharaja Sri </a:t>
            </a:r>
            <a:r>
              <a:rPr lang="en-US" dirty="0" err="1">
                <a:solidFill>
                  <a:schemeClr val="tx1"/>
                </a:solidFill>
              </a:rPr>
              <a:t>Kameswara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Triwikramawatara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Aniwaryyawiryya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Parakrama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Digjayotunggadewa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476F20-B727-0D10-2610-63196DAA8166}"/>
              </a:ext>
            </a:extLst>
          </p:cNvPr>
          <p:cNvSpPr/>
          <p:nvPr/>
        </p:nvSpPr>
        <p:spPr>
          <a:xfrm>
            <a:off x="8340586" y="4226715"/>
            <a:ext cx="3241814" cy="17528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9.Kertajaya (1185-1222)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Paduka Sri Maharaja Sri </a:t>
            </a:r>
            <a:r>
              <a:rPr lang="en-US" dirty="0" err="1">
                <a:solidFill>
                  <a:schemeClr val="tx1"/>
                </a:solidFill>
              </a:rPr>
              <a:t>Sarweswara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Triwikramawatara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Anindita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Srenggalancana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Digjaya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Uttunggadewa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95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2CDF5-3FCE-1A29-162D-FC80F2E6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B0BE90-C692-6F29-0F45-E03F8CEDB9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585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7DBB00F-1235-D407-3D2F-1661A3A81D06}"/>
              </a:ext>
            </a:extLst>
          </p:cNvPr>
          <p:cNvSpPr/>
          <p:nvPr/>
        </p:nvSpPr>
        <p:spPr>
          <a:xfrm>
            <a:off x="357809" y="365125"/>
            <a:ext cx="2623930" cy="6950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3.Masa </a:t>
            </a:r>
            <a:r>
              <a:rPr lang="en-US" dirty="0" err="1">
                <a:solidFill>
                  <a:schemeClr val="tx1"/>
                </a:solidFill>
              </a:rPr>
              <a:t>Kejayaan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33C6DB-43A3-10AB-FB7C-BEBD83A14DC1}"/>
              </a:ext>
            </a:extLst>
          </p:cNvPr>
          <p:cNvSpPr/>
          <p:nvPr/>
        </p:nvSpPr>
        <p:spPr>
          <a:xfrm>
            <a:off x="1067111" y="1400193"/>
            <a:ext cx="4805828" cy="26685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Sri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raja ke-4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Kediri. Di masa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Sri </a:t>
            </a:r>
            <a:r>
              <a:rPr lang="en-US" dirty="0" err="1">
                <a:solidFill>
                  <a:schemeClr val="tx1"/>
                </a:solidFill>
              </a:rPr>
              <a:t>Jayabaya,Kediri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mencapai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keemasannya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berpendapat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 Prabu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sangatlah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Bijak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berdedikasi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mengemban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tugas</a:t>
            </a:r>
            <a:r>
              <a:rPr lang="en-US" dirty="0">
                <a:solidFill>
                  <a:schemeClr val="tx1"/>
                </a:solidFill>
              </a:rPr>
              <a:t> negara. Prabu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bergelar</a:t>
            </a:r>
            <a:r>
              <a:rPr lang="en-US" dirty="0">
                <a:solidFill>
                  <a:schemeClr val="tx1"/>
                </a:solidFill>
              </a:rPr>
              <a:t> Sri Maharaja Sang </a:t>
            </a:r>
            <a:r>
              <a:rPr lang="en-US" dirty="0" err="1">
                <a:solidFill>
                  <a:schemeClr val="tx1"/>
                </a:solidFill>
              </a:rPr>
              <a:t>Mapanji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Jayabhaya</a:t>
            </a:r>
            <a:r>
              <a:rPr lang="en-US" dirty="0">
                <a:solidFill>
                  <a:schemeClr val="tx1"/>
                </a:solidFill>
              </a:rPr>
              <a:t> Sri </a:t>
            </a:r>
            <a:r>
              <a:rPr lang="en-US" dirty="0" err="1">
                <a:solidFill>
                  <a:schemeClr val="tx1"/>
                </a:solidFill>
              </a:rPr>
              <a:t>Warmeswara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Madhusundana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Awataranindhita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Suhtrisingha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Parakrama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Utunggadewa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4F0CD0-C880-9623-27DD-5A5A125DD061}"/>
              </a:ext>
            </a:extLst>
          </p:cNvPr>
          <p:cNvSpPr/>
          <p:nvPr/>
        </p:nvSpPr>
        <p:spPr>
          <a:xfrm>
            <a:off x="6023941" y="3392556"/>
            <a:ext cx="4732683" cy="2438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Ling Wai Tai </a:t>
            </a:r>
            <a:r>
              <a:rPr lang="en-US" i="1" dirty="0" err="1">
                <a:solidFill>
                  <a:schemeClr val="tx1"/>
                </a:solidFill>
              </a:rPr>
              <a:t>Ta,</a:t>
            </a:r>
            <a:r>
              <a:rPr lang="en-US" dirty="0" err="1">
                <a:solidFill>
                  <a:schemeClr val="tx1"/>
                </a:solidFill>
              </a:rPr>
              <a:t>Masa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dikisahkan.Dilaporkan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orang-orang di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memakai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lutut,rambutnya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dibiarkan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terurai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Rumah-rumahnya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rapih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bersih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ubin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kuning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hijau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Pertanian,perdagangan</a:t>
            </a:r>
            <a:r>
              <a:rPr lang="en-US" dirty="0">
                <a:solidFill>
                  <a:schemeClr val="tx1"/>
                </a:solidFill>
              </a:rPr>
              <a:t>, dan </a:t>
            </a:r>
            <a:r>
              <a:rPr lang="en-US" dirty="0" err="1">
                <a:solidFill>
                  <a:schemeClr val="tx1"/>
                </a:solidFill>
              </a:rPr>
              <a:t>peternakan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diperhatikan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CA26C0-1F8C-3DB9-8AA5-D2E75E451941}"/>
              </a:ext>
            </a:extLst>
          </p:cNvPr>
          <p:cNvSpPr/>
          <p:nvPr/>
        </p:nvSpPr>
        <p:spPr>
          <a:xfrm>
            <a:off x="1067110" y="4320209"/>
            <a:ext cx="4114489" cy="15107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Prabu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mengalahkan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Jenggala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mempersatukannya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Kediri,sebagaimana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diceritakan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Prasasti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Ngantang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FF19140-3EED-94E9-D670-080490402B8A}"/>
              </a:ext>
            </a:extLst>
          </p:cNvPr>
          <p:cNvSpPr/>
          <p:nvPr/>
        </p:nvSpPr>
        <p:spPr>
          <a:xfrm>
            <a:off x="7424530" y="781601"/>
            <a:ext cx="2319130" cy="2401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B26053-FCB5-CEB1-6501-1753E58B5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534" y="993790"/>
            <a:ext cx="1715122" cy="197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3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70B8-99E8-F87D-7A09-5F2D0D5B2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D4FB73-A62E-D4DC-04E6-6C5EF10963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0ACEC0-8321-0348-7BEF-57C1684A8AF3}"/>
              </a:ext>
            </a:extLst>
          </p:cNvPr>
          <p:cNvSpPr/>
          <p:nvPr/>
        </p:nvSpPr>
        <p:spPr>
          <a:xfrm>
            <a:off x="357809" y="365125"/>
            <a:ext cx="2623930" cy="6950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3.Masa </a:t>
            </a:r>
            <a:r>
              <a:rPr lang="en-US" dirty="0" err="1">
                <a:solidFill>
                  <a:schemeClr val="tx1"/>
                </a:solidFill>
              </a:rPr>
              <a:t>Kejayaan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DD8CCD-5947-3BD6-A85F-F5145D81C531}"/>
              </a:ext>
            </a:extLst>
          </p:cNvPr>
          <p:cNvSpPr/>
          <p:nvPr/>
        </p:nvSpPr>
        <p:spPr>
          <a:xfrm>
            <a:off x="980662" y="2055813"/>
            <a:ext cx="4306956" cy="2735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Pada masa </a:t>
            </a:r>
            <a:r>
              <a:rPr lang="en-US" dirty="0" err="1">
                <a:solidFill>
                  <a:schemeClr val="tx1"/>
                </a:solidFill>
              </a:rPr>
              <a:t>Jayabaya,hidup</a:t>
            </a:r>
            <a:r>
              <a:rPr lang="en-US" dirty="0">
                <a:solidFill>
                  <a:schemeClr val="tx1"/>
                </a:solidFill>
              </a:rPr>
              <a:t> dua orang </a:t>
            </a:r>
            <a:r>
              <a:rPr lang="en-US" dirty="0" err="1">
                <a:solidFill>
                  <a:schemeClr val="tx1"/>
                </a:solidFill>
              </a:rPr>
              <a:t>pujangga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termahsyur,yaitu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Sedah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Panuluh.Mpu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inilah</a:t>
            </a:r>
            <a:r>
              <a:rPr lang="en-US" dirty="0">
                <a:solidFill>
                  <a:schemeClr val="tx1"/>
                </a:solidFill>
              </a:rPr>
              <a:t> yang men-</a:t>
            </a:r>
            <a:r>
              <a:rPr lang="en-US" dirty="0" err="1">
                <a:solidFill>
                  <a:schemeClr val="tx1"/>
                </a:solidFill>
              </a:rPr>
              <a:t>Jawakan</a:t>
            </a:r>
            <a:r>
              <a:rPr lang="en-US" dirty="0">
                <a:solidFill>
                  <a:schemeClr val="tx1"/>
                </a:solidFill>
              </a:rPr>
              <a:t> kitab </a:t>
            </a:r>
            <a:r>
              <a:rPr lang="en-US" dirty="0" err="1">
                <a:solidFill>
                  <a:schemeClr val="tx1"/>
                </a:solidFill>
              </a:rPr>
              <a:t>Bharathayudha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diteruskan</a:t>
            </a:r>
            <a:r>
              <a:rPr lang="en-US" dirty="0">
                <a:solidFill>
                  <a:schemeClr val="tx1"/>
                </a:solidFill>
              </a:rPr>
              <a:t> oleh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Panuluh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Kemenangan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Jenggala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disimbolkan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kemenangan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Pandawa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kakawin </a:t>
            </a:r>
            <a:r>
              <a:rPr lang="en-US" dirty="0" err="1">
                <a:solidFill>
                  <a:schemeClr val="tx1"/>
                </a:solidFill>
              </a:rPr>
              <a:t>Bharatayudha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diangkat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Sedah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Panuluh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C18D77-8A78-27AF-143F-E0638E5902A8}"/>
              </a:ext>
            </a:extLst>
          </p:cNvPr>
          <p:cNvSpPr/>
          <p:nvPr/>
        </p:nvSpPr>
        <p:spPr>
          <a:xfrm>
            <a:off x="6480313" y="2055813"/>
            <a:ext cx="4518991" cy="2781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Prabu </a:t>
            </a:r>
            <a:r>
              <a:rPr lang="en-US" dirty="0" err="1">
                <a:solidFill>
                  <a:schemeClr val="tx1"/>
                </a:solidFill>
              </a:rPr>
              <a:t>Jayabaya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anggota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merenung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Padepokan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Mamenang,memohon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petunujuk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Dewata</a:t>
            </a:r>
            <a:r>
              <a:rPr lang="en-US" dirty="0">
                <a:solidFill>
                  <a:schemeClr val="tx1"/>
                </a:solidFill>
              </a:rPr>
              <a:t> Agung </a:t>
            </a:r>
            <a:r>
              <a:rPr lang="en-US" dirty="0" err="1">
                <a:solidFill>
                  <a:schemeClr val="tx1"/>
                </a:solidFill>
              </a:rPr>
              <a:t>selama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hari,minggu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bulan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menghadapi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masalah</a:t>
            </a:r>
            <a:r>
              <a:rPr lang="en-US" dirty="0">
                <a:solidFill>
                  <a:schemeClr val="tx1"/>
                </a:solidFill>
              </a:rPr>
              <a:t> negara yang </a:t>
            </a:r>
            <a:r>
              <a:rPr lang="en-US" dirty="0" err="1">
                <a:solidFill>
                  <a:schemeClr val="tx1"/>
                </a:solidFill>
              </a:rPr>
              <a:t>pelik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jawaban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rombongan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kerajaan</a:t>
            </a:r>
            <a:r>
              <a:rPr lang="en-US" dirty="0">
                <a:solidFill>
                  <a:schemeClr val="tx1"/>
                </a:solidFill>
              </a:rPr>
              <a:t> Kembali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Istana di Kediri.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26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36D1F-7D6E-DECB-A126-0EC97B2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F65163-BEE5-839B-B2A6-4BA312908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A963D90-AA2A-E814-F8C2-2B03FFE32784}"/>
              </a:ext>
            </a:extLst>
          </p:cNvPr>
          <p:cNvSpPr/>
          <p:nvPr/>
        </p:nvSpPr>
        <p:spPr>
          <a:xfrm>
            <a:off x="410818" y="365125"/>
            <a:ext cx="2597426" cy="5433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4.MASYARAKAT KEDIRI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E4ADA9-C987-5AE5-90EE-8EB204A83814}"/>
              </a:ext>
            </a:extLst>
          </p:cNvPr>
          <p:cNvSpPr/>
          <p:nvPr/>
        </p:nvSpPr>
        <p:spPr>
          <a:xfrm>
            <a:off x="410818" y="986252"/>
            <a:ext cx="1838739" cy="450574"/>
          </a:xfrm>
          <a:prstGeom prst="rect">
            <a:avLst/>
          </a:prstGeom>
          <a:solidFill>
            <a:srgbClr val="10F8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A.POLITIK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A7B99C-D090-CBCC-FF2A-15A01D7E91DC}"/>
              </a:ext>
            </a:extLst>
          </p:cNvPr>
          <p:cNvSpPr/>
          <p:nvPr/>
        </p:nvSpPr>
        <p:spPr>
          <a:xfrm>
            <a:off x="1487556" y="2099263"/>
            <a:ext cx="3839817" cy="23020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Pada masa Kerajaan </a:t>
            </a:r>
            <a:r>
              <a:rPr lang="en-US" dirty="0" err="1">
                <a:solidFill>
                  <a:schemeClr val="tx1"/>
                </a:solidFill>
              </a:rPr>
              <a:t>Kediri,ada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demokrasi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rakyat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mengajukan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permohonan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raja.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didukung</a:t>
            </a:r>
            <a:r>
              <a:rPr lang="en-US" dirty="0">
                <a:solidFill>
                  <a:schemeClr val="tx1"/>
                </a:solidFill>
              </a:rPr>
              <a:t> oleh </a:t>
            </a:r>
            <a:r>
              <a:rPr lang="en-US" dirty="0" err="1">
                <a:solidFill>
                  <a:schemeClr val="tx1"/>
                </a:solidFill>
              </a:rPr>
              <a:t>prasasti-prasasti</a:t>
            </a:r>
            <a:r>
              <a:rPr lang="en-US" dirty="0">
                <a:solidFill>
                  <a:schemeClr val="tx1"/>
                </a:solidFill>
              </a:rPr>
              <a:t> Kediri yang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anugerah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raja </a:t>
            </a:r>
            <a:r>
              <a:rPr lang="en-US" dirty="0" err="1">
                <a:solidFill>
                  <a:schemeClr val="tx1"/>
                </a:solidFill>
              </a:rPr>
              <a:t>dikukuhkan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prasasti</a:t>
            </a:r>
            <a:r>
              <a:rPr lang="en-US" dirty="0">
                <a:solidFill>
                  <a:schemeClr val="tx1"/>
                </a:solidFill>
              </a:rPr>
              <a:t> batu.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36F585-ECB6-BCD4-3BA0-5C69EF02633D}"/>
              </a:ext>
            </a:extLst>
          </p:cNvPr>
          <p:cNvSpPr/>
          <p:nvPr/>
        </p:nvSpPr>
        <p:spPr>
          <a:xfrm>
            <a:off x="5774634" y="2099263"/>
            <a:ext cx="3839817" cy="23020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Ada juga </a:t>
            </a:r>
            <a:r>
              <a:rPr lang="en-US" dirty="0" err="1">
                <a:solidFill>
                  <a:schemeClr val="tx1"/>
                </a:solidFill>
              </a:rPr>
              <a:t>Samya</a:t>
            </a:r>
            <a:r>
              <a:rPr lang="en-US" dirty="0">
                <a:solidFill>
                  <a:schemeClr val="tx1"/>
                </a:solidFill>
              </a:rPr>
              <a:t> Haji yang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penguasa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daerah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struktur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Kediri. </a:t>
            </a:r>
            <a:r>
              <a:rPr lang="en-US" dirty="0" err="1">
                <a:solidFill>
                  <a:schemeClr val="tx1"/>
                </a:solidFill>
              </a:rPr>
              <a:t>Mungkin</a:t>
            </a:r>
            <a:r>
              <a:rPr lang="en-US" dirty="0">
                <a:solidFill>
                  <a:schemeClr val="tx1"/>
                </a:solidFill>
              </a:rPr>
              <a:t> di masa </a:t>
            </a:r>
            <a:r>
              <a:rPr lang="en-US" dirty="0" err="1">
                <a:solidFill>
                  <a:schemeClr val="tx1"/>
                </a:solidFill>
              </a:rPr>
              <a:t>sekarang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sejajar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Gubernur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Samya</a:t>
            </a:r>
            <a:r>
              <a:rPr lang="en-US" dirty="0">
                <a:solidFill>
                  <a:schemeClr val="tx1"/>
                </a:solidFill>
              </a:rPr>
              <a:t> Haji juga </a:t>
            </a:r>
            <a:r>
              <a:rPr lang="en-US" dirty="0" err="1">
                <a:solidFill>
                  <a:schemeClr val="tx1"/>
                </a:solidFill>
              </a:rPr>
              <a:t>berperan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 di Kediri.</a:t>
            </a:r>
          </a:p>
        </p:txBody>
      </p:sp>
    </p:spTree>
    <p:extLst>
      <p:ext uri="{BB962C8B-B14F-4D97-AF65-F5344CB8AC3E}">
        <p14:creationId xmlns:p14="http://schemas.microsoft.com/office/powerpoint/2010/main" val="386233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1450</Words>
  <Application>Microsoft Office PowerPoint</Application>
  <PresentationFormat>Widescreen</PresentationFormat>
  <Paragraphs>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DFMincho-UB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Anda Nadiy</dc:creator>
  <cp:lastModifiedBy>Anda Nadiy</cp:lastModifiedBy>
  <cp:revision>2</cp:revision>
  <cp:lastPrinted>2023-02-01T14:17:13Z</cp:lastPrinted>
  <dcterms:created xsi:type="dcterms:W3CDTF">2023-01-31T17:23:44Z</dcterms:created>
  <dcterms:modified xsi:type="dcterms:W3CDTF">2023-02-01T14:22:31Z</dcterms:modified>
</cp:coreProperties>
</file>