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FBF17-BB96-7F46-4463-F8B079EBF0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8CA354-BC35-5A0E-FBC9-3FBAAC081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41A94-06F0-C887-F96B-EE2A3A6A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3756C-48CE-0479-5C89-35323889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5E217-A33A-83F4-68D8-72AAC9665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1005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B1903-6213-94E8-60DB-00EC8F9B8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C6C755-BA6E-3743-B3BB-8ABAF928C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F72F3-8959-8D37-D08D-A398AA267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C6E6D-E760-E3F2-3C13-8D89F3DBD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88500-A697-C310-3B22-3EBD8F16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128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DBBB56-A68E-48E6-13B3-6F8FC54BCA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68FA71-FA5F-D5BE-6430-EE1255A1F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0D91-DCB2-8ECB-0EDE-4F164B2E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1FDC7-8C04-7E82-D0A4-910AD0D47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835DD-8025-2A7D-B7FB-AB29A3A4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0845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4B899-D625-2BD2-088D-05D8523D1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91504-1168-597F-D3F0-ECE008E59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49144-2519-1C60-10A0-C6A3BA626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09217-1115-D910-F23D-0F76FE851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2425B-0164-84C3-284F-FB70175FC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9403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7A4B5-A600-54D4-E046-1D3DD039E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B4B4F-7022-7AEA-F3B2-7FAD1BA73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8A012-5EAD-2B8D-1638-71697C00B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DAE65-6C44-7CC8-9C3E-30465CC6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CF075-A4F2-B3BF-E948-8B3EE1B8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75993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68931-E009-24A2-36BE-3C424DE6E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C0DAD-0F9D-A4FF-69E6-C9A397BBC6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9210B-036B-1BC8-7D08-6AF0CFF58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78A50-755B-8812-7A9B-BFB60977D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54488-DFBF-FA57-514D-62F04FE64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BB847-5457-24D6-546A-FB4D332EF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4694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AADA3-4125-7076-40D4-52F37D3FF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F4E05-F54C-C9A2-197E-DA6993979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AB067-CB26-4B88-631E-C5D34A995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A1E30C-D274-5888-F6A9-4B6121A7C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7FAD2D-4F95-62DB-3409-F5AAE9FC7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1E3978-5605-4E0B-8957-BEF0748BB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B861E2-0F27-7C48-CE39-A82F26E6A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68A738-3C34-0621-143E-27D3A6BA5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571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4BE2F-ADD5-7751-97A8-A9EE0C32C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CA30B-D13D-39CD-309A-73533ACC8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F0FEC-CB40-860F-B081-683F66EEC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3E795-294E-B76B-4722-38AD88FF7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1953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267459-B043-7DDD-9E32-0ACD23057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CE324-26BF-6C11-F983-5F9A652A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D38DE8-449E-FBB5-43D8-E022D077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8331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28651-A533-4F17-FFD0-B5076972E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43450-FC9B-1A06-F0D0-EE6D020B0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E605FB-7B81-D74C-BF1A-0A8C4D5738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32DEA-6385-772F-170F-1000161DE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B66FC-82A0-AFC0-EFBB-4B67B809C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A60B0-DF31-AE98-3BB6-B854BE8FA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034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4A024-A1AA-7D6B-FA3E-ECD1D5F19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7C1E8B-FCB6-8C90-2FAE-A3A1DF6497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18DC52-62BD-C799-7145-D93EF7FF0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CCA588-A490-E997-7113-D4021694D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7BE0A-6461-8E8C-657E-FBAA8CD0C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4B4C3-B53D-95C0-D849-4D86A7A56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8646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87B048-3677-0950-7AB7-29FDF3FCC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E911D-D705-C03C-424A-10355C304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ECAB2-518B-B7F8-5E74-2F2528E0D0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8E137-FA92-4529-B4A0-B0FCDF01D867}" type="datetimeFigureOut">
              <a:rPr lang="en-ID" smtClean="0"/>
              <a:t>13/03/2023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093A4-EBD9-7C6B-DEBB-ADB5463E4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D10C9-BA05-A8C5-2957-4080BC552F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E22EB-DCE1-42FF-B984-CBB912FC47F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0124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s.app.goo.gl/gEk8NicyEUpG7UnP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248A5E-9919-3BF1-908E-082385DA15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6462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069A557-8D76-D48F-E2F0-10DC1906F401}"/>
              </a:ext>
            </a:extLst>
          </p:cNvPr>
          <p:cNvSpPr/>
          <p:nvPr/>
        </p:nvSpPr>
        <p:spPr>
          <a:xfrm>
            <a:off x="1815547" y="1196008"/>
            <a:ext cx="8759687" cy="4465983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KERAJAAN DEMAK</a:t>
            </a:r>
          </a:p>
        </p:txBody>
      </p:sp>
    </p:spTree>
    <p:extLst>
      <p:ext uri="{BB962C8B-B14F-4D97-AF65-F5344CB8AC3E}">
        <p14:creationId xmlns:p14="http://schemas.microsoft.com/office/powerpoint/2010/main" val="1489767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17A8B21-B01E-B84B-9E5D-F8841084E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076FEF1-8B23-F139-45A9-A7691C433ECD}"/>
              </a:ext>
            </a:extLst>
          </p:cNvPr>
          <p:cNvSpPr/>
          <p:nvPr/>
        </p:nvSpPr>
        <p:spPr>
          <a:xfrm>
            <a:off x="450574" y="291548"/>
            <a:ext cx="2584174" cy="42406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B.NAMA RAJA-RAJA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CBA2F6-5338-E66B-1144-97E63D6063F7}"/>
              </a:ext>
            </a:extLst>
          </p:cNvPr>
          <p:cNvSpPr/>
          <p:nvPr/>
        </p:nvSpPr>
        <p:spPr>
          <a:xfrm>
            <a:off x="251792" y="212035"/>
            <a:ext cx="2875721" cy="5698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D.KERUNTUHAN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8D423E-BDD4-FD86-58A8-2A75ACB0E4E8}"/>
              </a:ext>
            </a:extLst>
          </p:cNvPr>
          <p:cNvSpPr/>
          <p:nvPr/>
        </p:nvSpPr>
        <p:spPr>
          <a:xfrm>
            <a:off x="715617" y="1524000"/>
            <a:ext cx="5035826" cy="2411896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Prawata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Raden </a:t>
            </a:r>
            <a:r>
              <a:rPr lang="en-US" dirty="0" err="1"/>
              <a:t>Mukmin</a:t>
            </a:r>
            <a:r>
              <a:rPr lang="en-US" dirty="0"/>
              <a:t> </a:t>
            </a:r>
            <a:r>
              <a:rPr lang="en-US" dirty="0" err="1"/>
              <a:t>semasa</a:t>
            </a:r>
            <a:r>
              <a:rPr lang="en-US" dirty="0"/>
              <a:t> </a:t>
            </a:r>
            <a:r>
              <a:rPr lang="en-US" dirty="0" err="1"/>
              <a:t>menjabat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raja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berambisi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ayahnya</a:t>
            </a:r>
            <a:r>
              <a:rPr lang="en-US" dirty="0"/>
              <a:t>, Sultan </a:t>
            </a:r>
            <a:r>
              <a:rPr lang="en-US" dirty="0" err="1"/>
              <a:t>Trenggana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berpolitiknya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terwujud</a:t>
            </a:r>
            <a:r>
              <a:rPr lang="en-US" dirty="0"/>
              <a:t>. </a:t>
            </a:r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Prawata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sibuk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ulama </a:t>
            </a:r>
            <a:r>
              <a:rPr lang="en-US" dirty="0" err="1"/>
              <a:t>ketimbang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kekuasaanya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86E080-944F-EF45-C755-8B74A06288F6}"/>
              </a:ext>
            </a:extLst>
          </p:cNvPr>
          <p:cNvSpPr/>
          <p:nvPr/>
        </p:nvSpPr>
        <p:spPr>
          <a:xfrm>
            <a:off x="6771861" y="3935896"/>
            <a:ext cx="4890052" cy="2239617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Satu </a:t>
            </a:r>
            <a:r>
              <a:rPr lang="en-US" dirty="0" err="1"/>
              <a:t>persatu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.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jatuh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di </a:t>
            </a:r>
            <a:r>
              <a:rPr lang="en-US" dirty="0" err="1"/>
              <a:t>pohonnya</a:t>
            </a:r>
            <a:r>
              <a:rPr lang="en-US" dirty="0"/>
              <a:t> , pada 1549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runtuh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perebutan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di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raja. </a:t>
            </a:r>
            <a:r>
              <a:rPr lang="en-US" dirty="0" err="1"/>
              <a:t>Keruntuhan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Majapahit</a:t>
            </a:r>
            <a:r>
              <a:rPr lang="en-US" dirty="0"/>
              <a:t>, Hanya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calon</a:t>
            </a:r>
            <a:r>
              <a:rPr lang="en-US" dirty="0"/>
              <a:t> </a:t>
            </a:r>
            <a:r>
              <a:rPr lang="en-US" dirty="0" err="1"/>
              <a:t>pengganti</a:t>
            </a:r>
            <a:r>
              <a:rPr lang="en-US" dirty="0"/>
              <a:t>  </a:t>
            </a:r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Prawata</a:t>
            </a:r>
            <a:r>
              <a:rPr lang="en-US" dirty="0"/>
              <a:t>, Arya </a:t>
            </a:r>
            <a:r>
              <a:rPr lang="en-US" dirty="0" err="1"/>
              <a:t>Penangsang</a:t>
            </a:r>
            <a:r>
              <a:rPr lang="en-US" dirty="0"/>
              <a:t> </a:t>
            </a:r>
            <a:r>
              <a:rPr lang="en-US" dirty="0" err="1"/>
              <a:t>dibunuh</a:t>
            </a:r>
            <a:r>
              <a:rPr lang="en-US" dirty="0"/>
              <a:t> Jaka </a:t>
            </a:r>
            <a:r>
              <a:rPr lang="en-US" dirty="0" err="1"/>
              <a:t>Tingkir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Pengging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38826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54E56D-3514-2593-40D7-7AEAE20CE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58"/>
            <a:ext cx="12192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5FEE9E1-566B-CB00-B292-333DDBA720BA}"/>
              </a:ext>
            </a:extLst>
          </p:cNvPr>
          <p:cNvSpPr/>
          <p:nvPr/>
        </p:nvSpPr>
        <p:spPr>
          <a:xfrm>
            <a:off x="483704" y="1060173"/>
            <a:ext cx="5102087" cy="308775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6F9C70-675E-7121-A6F8-5F96D1B1C214}"/>
              </a:ext>
            </a:extLst>
          </p:cNvPr>
          <p:cNvSpPr/>
          <p:nvPr/>
        </p:nvSpPr>
        <p:spPr>
          <a:xfrm>
            <a:off x="6295423" y="1099931"/>
            <a:ext cx="5247861" cy="287572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5A7275-E84D-A361-C765-485DEB9DC5D9}"/>
              </a:ext>
            </a:extLst>
          </p:cNvPr>
          <p:cNvSpPr/>
          <p:nvPr/>
        </p:nvSpPr>
        <p:spPr>
          <a:xfrm>
            <a:off x="4227444" y="4278885"/>
            <a:ext cx="6374295" cy="239056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146444-B586-D6F6-F307-EF54ADD7DBC3}"/>
              </a:ext>
            </a:extLst>
          </p:cNvPr>
          <p:cNvSpPr/>
          <p:nvPr/>
        </p:nvSpPr>
        <p:spPr>
          <a:xfrm>
            <a:off x="450574" y="291548"/>
            <a:ext cx="2584174" cy="42406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B.NAMA RAJA-RAJA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86AF53-B8E1-BD92-DD25-9FC441259648}"/>
              </a:ext>
            </a:extLst>
          </p:cNvPr>
          <p:cNvSpPr/>
          <p:nvPr/>
        </p:nvSpPr>
        <p:spPr>
          <a:xfrm>
            <a:off x="251792" y="212035"/>
            <a:ext cx="2875721" cy="5698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E.PENINGGALAN</a:t>
            </a:r>
            <a:endParaRPr lang="en-ID" dirty="0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B2FD6BA-FA56-2C20-06F5-5FCEE3B098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737" y="1219335"/>
            <a:ext cx="3428792" cy="228586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7AE213D-8F6B-F4C6-FBDC-32D76E8FE089}"/>
              </a:ext>
            </a:extLst>
          </p:cNvPr>
          <p:cNvSpPr/>
          <p:nvPr/>
        </p:nvSpPr>
        <p:spPr>
          <a:xfrm>
            <a:off x="1320351" y="3524144"/>
            <a:ext cx="3428792" cy="3611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MASJID AGUNG DEMAK</a:t>
            </a:r>
            <a:endParaRPr lang="en-ID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CE49D80-511D-3E92-7C81-418D99DDF4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998" y="1230887"/>
            <a:ext cx="3969906" cy="222937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E892B5B-F711-20D1-C180-0548D1D8A434}"/>
              </a:ext>
            </a:extLst>
          </p:cNvPr>
          <p:cNvSpPr/>
          <p:nvPr/>
        </p:nvSpPr>
        <p:spPr>
          <a:xfrm>
            <a:off x="6655904" y="3522283"/>
            <a:ext cx="4465983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SITUS KOLAM WUDHU</a:t>
            </a:r>
            <a:endParaRPr lang="en-ID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8417E4F-23F3-5B27-F48C-79C2DDA558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93" y="4436552"/>
            <a:ext cx="3723859" cy="2091206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5A4ADA9-12C9-9CB1-95E4-A0D6CA3A41B8}"/>
              </a:ext>
            </a:extLst>
          </p:cNvPr>
          <p:cNvSpPr/>
          <p:nvPr/>
        </p:nvSpPr>
        <p:spPr>
          <a:xfrm>
            <a:off x="8507896" y="5035826"/>
            <a:ext cx="1961321" cy="1166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MAKAM</a:t>
            </a:r>
          </a:p>
          <a:p>
            <a:pPr algn="ctr"/>
            <a:r>
              <a:rPr lang="en-US" dirty="0"/>
              <a:t>SUNAN KALIJAGA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57640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EFB00D-8841-1CA0-DD1B-7B84D7AAC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5791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D35A423-0522-3BC8-D300-AC493928A52B}"/>
              </a:ext>
            </a:extLst>
          </p:cNvPr>
          <p:cNvSpPr/>
          <p:nvPr/>
        </p:nvSpPr>
        <p:spPr>
          <a:xfrm>
            <a:off x="450574" y="291548"/>
            <a:ext cx="2584174" cy="42406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B.NAMA RAJA-RAJA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89B3D1-A4D4-209D-0103-2CBA369722D8}"/>
              </a:ext>
            </a:extLst>
          </p:cNvPr>
          <p:cNvSpPr/>
          <p:nvPr/>
        </p:nvSpPr>
        <p:spPr>
          <a:xfrm>
            <a:off x="251792" y="212035"/>
            <a:ext cx="2875721" cy="5698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F. SUMBER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F7082D-6418-5221-27C6-F2725E93824A}"/>
              </a:ext>
            </a:extLst>
          </p:cNvPr>
          <p:cNvSpPr/>
          <p:nvPr/>
        </p:nvSpPr>
        <p:spPr>
          <a:xfrm>
            <a:off x="1444487" y="1736035"/>
            <a:ext cx="9223513" cy="3829878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-https://images.app.goo.gl/u5HkVQJ6JgHrtCLW9</a:t>
            </a:r>
          </a:p>
          <a:p>
            <a:pPr algn="ctr"/>
            <a:r>
              <a:rPr lang="en-US" dirty="0">
                <a:hlinkClick r:id="rId3"/>
              </a:rPr>
              <a:t>-https://images.app.goo.gl/gEk8NicyEUpG7UnP8</a:t>
            </a:r>
            <a:endParaRPr lang="en-US" dirty="0"/>
          </a:p>
          <a:p>
            <a:pPr algn="ctr"/>
            <a:r>
              <a:rPr lang="en-US" dirty="0"/>
              <a:t>-https://images.app.goo.gl/mAkFhWYoAL9Y5iAP9</a:t>
            </a:r>
          </a:p>
          <a:p>
            <a:pPr algn="ctr"/>
            <a:r>
              <a:rPr lang="en-US" dirty="0"/>
              <a:t>-</a:t>
            </a:r>
            <a:r>
              <a:rPr lang="en-US" dirty="0" err="1"/>
              <a:t>Soedjito</a:t>
            </a:r>
            <a:r>
              <a:rPr lang="en-US" dirty="0"/>
              <a:t> Abimanyu.2013.</a:t>
            </a:r>
            <a:r>
              <a:rPr lang="en-US" i="1" dirty="0"/>
              <a:t>BABAD TANAH JAWI.</a:t>
            </a:r>
            <a:r>
              <a:rPr lang="en-US" dirty="0"/>
              <a:t> Yogyakarta, </a:t>
            </a:r>
            <a:r>
              <a:rPr lang="en-US" dirty="0" err="1"/>
              <a:t>Laksana</a:t>
            </a:r>
            <a:endParaRPr lang="en-US" dirty="0"/>
          </a:p>
          <a:p>
            <a:pPr algn="ctr"/>
            <a:r>
              <a:rPr lang="en-US" dirty="0"/>
              <a:t>-Tome </a:t>
            </a:r>
            <a:r>
              <a:rPr lang="en-US" dirty="0" err="1"/>
              <a:t>Pires.</a:t>
            </a:r>
            <a:r>
              <a:rPr lang="en-US" i="1" dirty="0" err="1"/>
              <a:t>Suma</a:t>
            </a:r>
            <a:r>
              <a:rPr lang="en-US" i="1" dirty="0"/>
              <a:t> Oriental.</a:t>
            </a:r>
          </a:p>
          <a:p>
            <a:pPr algn="ctr"/>
            <a:r>
              <a:rPr lang="en-US" i="1" dirty="0"/>
              <a:t>-</a:t>
            </a:r>
            <a:r>
              <a:rPr lang="en-US" dirty="0"/>
              <a:t>Agus Sunyoto.2016.</a:t>
            </a:r>
            <a:r>
              <a:rPr lang="en-US" i="1" dirty="0"/>
              <a:t>ATLAS WALI </a:t>
            </a:r>
            <a:r>
              <a:rPr lang="en-US" i="1" dirty="0" err="1"/>
              <a:t>SONGO.</a:t>
            </a:r>
            <a:r>
              <a:rPr lang="en-US" err="1"/>
              <a:t>Tangerang</a:t>
            </a:r>
            <a:r>
              <a:rPr lang="en-US"/>
              <a:t>.Mizan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8418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48C62D-2CF0-6357-03C1-084675037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643EAAD-7567-161A-DBC2-05DA20ADAA3C}"/>
              </a:ext>
            </a:extLst>
          </p:cNvPr>
          <p:cNvSpPr/>
          <p:nvPr/>
        </p:nvSpPr>
        <p:spPr>
          <a:xfrm>
            <a:off x="1177500" y="1331843"/>
            <a:ext cx="4479235" cy="2272747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NAMA ANGGOTA:</a:t>
            </a:r>
          </a:p>
          <a:p>
            <a:pPr marL="342900" indent="-342900">
              <a:buAutoNum type="arabicPeriod"/>
            </a:pPr>
            <a:r>
              <a:rPr lang="en-US" dirty="0"/>
              <a:t>AKHDAN ZUHDI AZIZI (02)</a:t>
            </a:r>
          </a:p>
          <a:p>
            <a:r>
              <a:rPr lang="en-US" dirty="0"/>
              <a:t>2.   AUDRIA RAIHANNA PUTRI SUBANDI (07)</a:t>
            </a:r>
          </a:p>
          <a:p>
            <a:pPr marL="342900" indent="-342900">
              <a:buAutoNum type="arabicPeriod" startAt="3"/>
            </a:pPr>
            <a:r>
              <a:rPr lang="en-US" dirty="0"/>
              <a:t>HASNA DWI FAKHIRAH (18)</a:t>
            </a:r>
          </a:p>
          <a:p>
            <a:pPr marL="342900" indent="-342900">
              <a:buAutoNum type="arabicPeriod" startAt="4"/>
            </a:pPr>
            <a:r>
              <a:rPr lang="en-US" dirty="0"/>
              <a:t>RIYADH MAULANA DIRGANTARA (34)</a:t>
            </a:r>
          </a:p>
          <a:p>
            <a:r>
              <a:rPr lang="en-US" dirty="0"/>
              <a:t>5.   SHABRINA RAFA NASYITA (35)</a:t>
            </a:r>
          </a:p>
          <a:p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17E174-6BD0-C044-4DCC-28B006D4C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974" y="813308"/>
            <a:ext cx="3553526" cy="439631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3987599-9347-E197-8911-2D82C1EE86A8}"/>
              </a:ext>
            </a:extLst>
          </p:cNvPr>
          <p:cNvSpPr/>
          <p:nvPr/>
        </p:nvSpPr>
        <p:spPr>
          <a:xfrm>
            <a:off x="7235687" y="5209626"/>
            <a:ext cx="4041913" cy="629299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RIYADH MAULANA DIRGANTARA</a:t>
            </a:r>
          </a:p>
          <a:p>
            <a:pPr algn="ctr"/>
            <a:r>
              <a:rPr lang="en-US" dirty="0"/>
              <a:t>SEBAGAI PENYUSUN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56054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6BA2247-5AF9-A2CB-747F-232AA2F611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2C1A237-3BCE-22C5-9350-E82BEE38186A}"/>
              </a:ext>
            </a:extLst>
          </p:cNvPr>
          <p:cNvSpPr/>
          <p:nvPr/>
        </p:nvSpPr>
        <p:spPr>
          <a:xfrm>
            <a:off x="914401" y="1417983"/>
            <a:ext cx="5075582" cy="1736034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Kerajaan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di </a:t>
            </a:r>
            <a:r>
              <a:rPr lang="en-US" dirty="0" err="1"/>
              <a:t>dengar</a:t>
            </a:r>
            <a:r>
              <a:rPr lang="en-US" dirty="0"/>
              <a:t> oleh orang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letaknya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pulau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. Kerajaan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kerajaan</a:t>
            </a:r>
            <a:r>
              <a:rPr lang="en-US" dirty="0"/>
              <a:t> </a:t>
            </a:r>
            <a:r>
              <a:rPr lang="en-US" dirty="0" err="1"/>
              <a:t>islam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Pulau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dan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kerajaan</a:t>
            </a:r>
            <a:r>
              <a:rPr lang="en-US" dirty="0"/>
              <a:t> Nusantara,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Majapahit</a:t>
            </a:r>
            <a:r>
              <a:rPr lang="en-US" dirty="0"/>
              <a:t>.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 “</a:t>
            </a:r>
            <a:r>
              <a:rPr lang="en-US" i="1" dirty="0" err="1"/>
              <a:t>Dhima</a:t>
            </a:r>
            <a:r>
              <a:rPr lang="en-US" i="1" dirty="0"/>
              <a:t>” </a:t>
            </a:r>
            <a:r>
              <a:rPr lang="en-US" dirty="0"/>
              <a:t>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air</a:t>
            </a:r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6E9668-112D-47C9-010D-7E86DAA9DCB6}"/>
              </a:ext>
            </a:extLst>
          </p:cNvPr>
          <p:cNvSpPr/>
          <p:nvPr/>
        </p:nvSpPr>
        <p:spPr>
          <a:xfrm>
            <a:off x="6096000" y="3684104"/>
            <a:ext cx="4943061" cy="1934818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Lalu,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kerajaan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?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didirikannya</a:t>
            </a:r>
            <a:r>
              <a:rPr lang="en-US" dirty="0"/>
              <a:t>? </a:t>
            </a:r>
            <a:r>
              <a:rPr lang="en-US" dirty="0" err="1"/>
              <a:t>Siapa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raja yang </a:t>
            </a:r>
            <a:r>
              <a:rPr lang="en-US" dirty="0" err="1"/>
              <a:t>memimpin</a:t>
            </a:r>
            <a:r>
              <a:rPr lang="en-US" dirty="0"/>
              <a:t>?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masyarakatnya</a:t>
            </a:r>
            <a:r>
              <a:rPr lang="en-US" dirty="0"/>
              <a:t>?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runtuh</a:t>
            </a:r>
            <a:r>
              <a:rPr lang="en-US" dirty="0"/>
              <a:t>?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Check it out</a:t>
            </a:r>
            <a:r>
              <a:rPr lang="en-US" dirty="0">
                <a:sym typeface="Wingdings" panose="05000000000000000000" pitchFamily="2" charset="2"/>
              </a:rPr>
              <a:t></a:t>
            </a:r>
          </a:p>
        </p:txBody>
      </p:sp>
    </p:spTree>
    <p:extLst>
      <p:ext uri="{BB962C8B-B14F-4D97-AF65-F5344CB8AC3E}">
        <p14:creationId xmlns:p14="http://schemas.microsoft.com/office/powerpoint/2010/main" val="3701625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8E6FB0-9D1E-D4AA-72E4-2A901916C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76"/>
            <a:ext cx="12192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7A93CD5-EE5B-BBDC-1550-6706FC669EDB}"/>
              </a:ext>
            </a:extLst>
          </p:cNvPr>
          <p:cNvSpPr/>
          <p:nvPr/>
        </p:nvSpPr>
        <p:spPr>
          <a:xfrm>
            <a:off x="251792" y="212035"/>
            <a:ext cx="2570921" cy="5698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A.LATAR BELAKANG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9AF8DF-1EDF-E65E-FDBB-3E57FDCA223A}"/>
              </a:ext>
            </a:extLst>
          </p:cNvPr>
          <p:cNvSpPr/>
          <p:nvPr/>
        </p:nvSpPr>
        <p:spPr>
          <a:xfrm>
            <a:off x="602308" y="887895"/>
            <a:ext cx="5115339" cy="2703443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Raden </a:t>
            </a:r>
            <a:r>
              <a:rPr lang="en-US" dirty="0" err="1"/>
              <a:t>Patah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Raja </a:t>
            </a:r>
            <a:r>
              <a:rPr lang="en-US" dirty="0" err="1"/>
              <a:t>Majapahit</a:t>
            </a:r>
            <a:r>
              <a:rPr lang="en-US" dirty="0"/>
              <a:t> </a:t>
            </a: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Prabu </a:t>
            </a:r>
            <a:r>
              <a:rPr lang="en-US" dirty="0" err="1"/>
              <a:t>Brawijaya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Perempuan </a:t>
            </a:r>
            <a:r>
              <a:rPr lang="en-US" dirty="0" err="1"/>
              <a:t>Cina</a:t>
            </a:r>
            <a:r>
              <a:rPr lang="en-US" dirty="0"/>
              <a:t> </a:t>
            </a:r>
            <a:r>
              <a:rPr lang="en-US" dirty="0" err="1"/>
              <a:t>muslim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Gresik yang Bernama Siu Ban Ci. Prabu </a:t>
            </a:r>
            <a:r>
              <a:rPr lang="en-US" dirty="0" err="1"/>
              <a:t>Brawijaya</a:t>
            </a:r>
            <a:r>
              <a:rPr lang="en-US" dirty="0"/>
              <a:t> </a:t>
            </a:r>
            <a:r>
              <a:rPr lang="en-US" dirty="0" err="1"/>
              <a:t>menceraikan</a:t>
            </a:r>
            <a:r>
              <a:rPr lang="en-US" dirty="0"/>
              <a:t> </a:t>
            </a:r>
            <a:r>
              <a:rPr lang="en-US" dirty="0" err="1"/>
              <a:t>selirnya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Permaisuri</a:t>
            </a:r>
            <a:r>
              <a:rPr lang="en-US" dirty="0"/>
              <a:t> Prabu </a:t>
            </a:r>
            <a:r>
              <a:rPr lang="en-US" dirty="0" err="1"/>
              <a:t>Brawijaya</a:t>
            </a:r>
            <a:r>
              <a:rPr lang="en-US" dirty="0"/>
              <a:t>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Champa </a:t>
            </a:r>
            <a:r>
              <a:rPr lang="en-US" dirty="0" err="1"/>
              <a:t>cemburu</a:t>
            </a:r>
            <a:r>
              <a:rPr lang="en-US" dirty="0"/>
              <a:t>. </a:t>
            </a:r>
            <a:r>
              <a:rPr lang="en-US" dirty="0" err="1"/>
              <a:t>Maka</a:t>
            </a:r>
            <a:r>
              <a:rPr lang="en-US" dirty="0"/>
              <a:t> Siu Ban Ci yang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Raden </a:t>
            </a:r>
            <a:r>
              <a:rPr lang="en-US" dirty="0" err="1"/>
              <a:t>Patah</a:t>
            </a:r>
            <a:r>
              <a:rPr lang="en-US" dirty="0"/>
              <a:t> </a:t>
            </a:r>
            <a:r>
              <a:rPr lang="en-US" dirty="0" err="1"/>
              <a:t>diserahkan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Arya Damar (Adipati Palembang)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dibawa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Palembang. </a:t>
            </a:r>
            <a:endParaRPr lang="en-ID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94E77A-B2B4-1607-7D6B-937A65B920D5}"/>
              </a:ext>
            </a:extLst>
          </p:cNvPr>
          <p:cNvSpPr/>
          <p:nvPr/>
        </p:nvSpPr>
        <p:spPr>
          <a:xfrm>
            <a:off x="6589977" y="887895"/>
            <a:ext cx="4513031" cy="1855304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Hasil </a:t>
            </a:r>
            <a:r>
              <a:rPr lang="en-US" dirty="0" err="1"/>
              <a:t>perkawinan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Arya Damar dan Siu Ban Ci </a:t>
            </a:r>
            <a:r>
              <a:rPr lang="en-US" dirty="0" err="1"/>
              <a:t>adalah</a:t>
            </a:r>
            <a:r>
              <a:rPr lang="en-US" dirty="0"/>
              <a:t> Raden </a:t>
            </a:r>
            <a:r>
              <a:rPr lang="en-US" dirty="0" err="1"/>
              <a:t>Kusen</a:t>
            </a:r>
            <a:r>
              <a:rPr lang="en-US" dirty="0"/>
              <a:t>, </a:t>
            </a:r>
            <a:r>
              <a:rPr lang="en-US" dirty="0" err="1"/>
              <a:t>jadi</a:t>
            </a:r>
            <a:r>
              <a:rPr lang="en-US" dirty="0"/>
              <a:t> Raden </a:t>
            </a:r>
            <a:r>
              <a:rPr lang="en-US" dirty="0" err="1"/>
              <a:t>Patah</a:t>
            </a:r>
            <a:r>
              <a:rPr lang="en-US" dirty="0"/>
              <a:t> dan Raden </a:t>
            </a:r>
            <a:r>
              <a:rPr lang="en-US" dirty="0" err="1"/>
              <a:t>Kusen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saudara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bapak</a:t>
            </a:r>
            <a:r>
              <a:rPr lang="en-US" dirty="0"/>
              <a:t>. Raden </a:t>
            </a:r>
            <a:r>
              <a:rPr lang="en-US" dirty="0" err="1"/>
              <a:t>Kusen</a:t>
            </a:r>
            <a:r>
              <a:rPr lang="en-US" dirty="0"/>
              <a:t> dan Raden </a:t>
            </a:r>
            <a:r>
              <a:rPr lang="en-US" dirty="0" err="1"/>
              <a:t>Patah</a:t>
            </a:r>
            <a:r>
              <a:rPr lang="en-US" dirty="0"/>
              <a:t> </a:t>
            </a:r>
            <a:r>
              <a:rPr lang="en-US" dirty="0" err="1"/>
              <a:t>merantau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berguru</a:t>
            </a:r>
            <a:r>
              <a:rPr lang="en-US" dirty="0"/>
              <a:t> agama Islam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Ampel</a:t>
            </a:r>
            <a:r>
              <a:rPr lang="en-US" dirty="0"/>
              <a:t>. </a:t>
            </a:r>
            <a:endParaRPr lang="en-ID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D37792-8770-BE5C-A08C-F75BAC615344}"/>
              </a:ext>
            </a:extLst>
          </p:cNvPr>
          <p:cNvSpPr/>
          <p:nvPr/>
        </p:nvSpPr>
        <p:spPr>
          <a:xfrm>
            <a:off x="602308" y="3664223"/>
            <a:ext cx="5115339" cy="1948070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kedatangan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dan </a:t>
            </a:r>
            <a:r>
              <a:rPr lang="en-US" dirty="0" err="1"/>
              <a:t>cucunya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Majapahit</a:t>
            </a:r>
            <a:r>
              <a:rPr lang="en-US" dirty="0"/>
              <a:t>, sang Prabu </a:t>
            </a:r>
            <a:r>
              <a:rPr lang="en-US" dirty="0" err="1"/>
              <a:t>mengundang</a:t>
            </a:r>
            <a:r>
              <a:rPr lang="en-US" dirty="0"/>
              <a:t> Raden </a:t>
            </a:r>
            <a:r>
              <a:rPr lang="en-US" dirty="0" err="1"/>
              <a:t>Kusen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istana</a:t>
            </a:r>
            <a:r>
              <a:rPr lang="en-US" dirty="0"/>
              <a:t> dan </a:t>
            </a:r>
            <a:r>
              <a:rPr lang="en-US" dirty="0" err="1"/>
              <a:t>mengangkatnya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adipati</a:t>
            </a:r>
            <a:r>
              <a:rPr lang="en-US" dirty="0"/>
              <a:t> </a:t>
            </a:r>
            <a:r>
              <a:rPr lang="en-US" dirty="0" err="1"/>
              <a:t>Terung</a:t>
            </a:r>
            <a:r>
              <a:rPr lang="en-US" dirty="0"/>
              <a:t>. Raden </a:t>
            </a:r>
            <a:r>
              <a:rPr lang="en-US" dirty="0" err="1"/>
              <a:t>Patah</a:t>
            </a:r>
            <a:r>
              <a:rPr lang="en-US" dirty="0"/>
              <a:t> yang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pesantren</a:t>
            </a:r>
            <a:r>
              <a:rPr lang="en-US" dirty="0"/>
              <a:t> di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menuruti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Ampel</a:t>
            </a:r>
            <a:r>
              <a:rPr lang="en-US" dirty="0"/>
              <a:t> </a:t>
            </a:r>
            <a:r>
              <a:rPr lang="en-US" dirty="0" err="1"/>
              <a:t>dipanggil</a:t>
            </a:r>
            <a:r>
              <a:rPr lang="en-US" dirty="0"/>
              <a:t> Prabu </a:t>
            </a:r>
            <a:r>
              <a:rPr lang="en-US" dirty="0" err="1"/>
              <a:t>Brawijaya</a:t>
            </a:r>
            <a:r>
              <a:rPr lang="en-US" dirty="0"/>
              <a:t> dan </a:t>
            </a:r>
            <a:r>
              <a:rPr lang="en-US" dirty="0" err="1"/>
              <a:t>mengangkatnya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Adipati </a:t>
            </a:r>
            <a:r>
              <a:rPr lang="en-US" dirty="0" err="1"/>
              <a:t>Demak</a:t>
            </a:r>
            <a:endParaRPr lang="en-ID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E5CABF-9D13-8BE6-46F8-6A65F38F80ED}"/>
              </a:ext>
            </a:extLst>
          </p:cNvPr>
          <p:cNvSpPr/>
          <p:nvPr/>
        </p:nvSpPr>
        <p:spPr>
          <a:xfrm>
            <a:off x="6589978" y="2968486"/>
            <a:ext cx="4513030" cy="1736034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Melemahnya</a:t>
            </a:r>
            <a:r>
              <a:rPr lang="en-US" dirty="0"/>
              <a:t> </a:t>
            </a:r>
            <a:r>
              <a:rPr lang="en-US" dirty="0" err="1"/>
              <a:t>Majapahit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perebutan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di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raja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bangkitnya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. Bisa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islamisasi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975CA7-38CA-6D1A-21C5-5BEE4597965C}"/>
              </a:ext>
            </a:extLst>
          </p:cNvPr>
          <p:cNvSpPr/>
          <p:nvPr/>
        </p:nvSpPr>
        <p:spPr>
          <a:xfrm>
            <a:off x="6589977" y="4936431"/>
            <a:ext cx="4174434" cy="954156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Raden </a:t>
            </a:r>
            <a:r>
              <a:rPr lang="en-US" dirty="0" err="1"/>
              <a:t>Patah</a:t>
            </a:r>
            <a:r>
              <a:rPr lang="en-US" dirty="0"/>
              <a:t> </a:t>
            </a:r>
            <a:r>
              <a:rPr lang="en-US" dirty="0" err="1"/>
              <a:t>mendirikan</a:t>
            </a:r>
            <a:r>
              <a:rPr lang="en-US" dirty="0"/>
              <a:t> </a:t>
            </a:r>
            <a:r>
              <a:rPr lang="en-US" dirty="0" err="1"/>
              <a:t>kerajaan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ke-15,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beribukotakan</a:t>
            </a:r>
            <a:r>
              <a:rPr lang="en-US" dirty="0"/>
              <a:t> di </a:t>
            </a:r>
            <a:r>
              <a:rPr lang="en-US" dirty="0" err="1"/>
              <a:t>Bintara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3392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594CAA-41C8-C8F1-0F8C-DE3EBFD084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D575743-0B5D-885E-BFF4-3719195D9710}"/>
              </a:ext>
            </a:extLst>
          </p:cNvPr>
          <p:cNvSpPr/>
          <p:nvPr/>
        </p:nvSpPr>
        <p:spPr>
          <a:xfrm>
            <a:off x="450574" y="291548"/>
            <a:ext cx="2584174" cy="42406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B.NAMA RAJA-RAJA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8C9696-B41D-0DFA-7204-47FD8DB80CAB}"/>
              </a:ext>
            </a:extLst>
          </p:cNvPr>
          <p:cNvSpPr/>
          <p:nvPr/>
        </p:nvSpPr>
        <p:spPr>
          <a:xfrm>
            <a:off x="3048000" y="2064025"/>
            <a:ext cx="5857461" cy="1885123"/>
          </a:xfrm>
          <a:prstGeom prst="rect">
            <a:avLst/>
          </a:prstGeom>
          <a:solidFill>
            <a:srgbClr val="A788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Raja yang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memimpin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r>
              <a:rPr lang="en-US" dirty="0"/>
              <a:t>1. Raden </a:t>
            </a:r>
            <a:r>
              <a:rPr lang="en-US" dirty="0" err="1"/>
              <a:t>Patah</a:t>
            </a:r>
            <a:r>
              <a:rPr lang="en-US" dirty="0"/>
              <a:t> (1500-1518)</a:t>
            </a:r>
          </a:p>
          <a:p>
            <a:r>
              <a:rPr lang="en-US" dirty="0"/>
              <a:t>2. Pati </a:t>
            </a:r>
            <a:r>
              <a:rPr lang="en-US" dirty="0" err="1"/>
              <a:t>Unus</a:t>
            </a:r>
            <a:r>
              <a:rPr lang="en-US" dirty="0"/>
              <a:t> ( 1518-1521)</a:t>
            </a:r>
          </a:p>
          <a:p>
            <a:r>
              <a:rPr lang="en-US" dirty="0"/>
              <a:t>3. Sultan </a:t>
            </a:r>
            <a:r>
              <a:rPr lang="en-US" dirty="0" err="1"/>
              <a:t>Trenggana</a:t>
            </a:r>
            <a:r>
              <a:rPr lang="en-US" dirty="0"/>
              <a:t> (1521-1546)</a:t>
            </a:r>
          </a:p>
          <a:p>
            <a:r>
              <a:rPr lang="en-US" dirty="0"/>
              <a:t>4. </a:t>
            </a:r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Prawoto</a:t>
            </a:r>
            <a:r>
              <a:rPr lang="en-US" dirty="0"/>
              <a:t> (1546-1549)</a:t>
            </a:r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39809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42262A8-E8A7-B016-4D52-ACAF7E0B20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2A7210-4E74-0245-C4EC-F2CA2D3DB92B}"/>
              </a:ext>
            </a:extLst>
          </p:cNvPr>
          <p:cNvSpPr/>
          <p:nvPr/>
        </p:nvSpPr>
        <p:spPr>
          <a:xfrm>
            <a:off x="251792" y="212035"/>
            <a:ext cx="2570921" cy="5698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C. RAJA YANG BERJAYA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1EC6C-A9EF-485B-574B-2984D075E7B7}"/>
              </a:ext>
            </a:extLst>
          </p:cNvPr>
          <p:cNvSpPr/>
          <p:nvPr/>
        </p:nvSpPr>
        <p:spPr>
          <a:xfrm>
            <a:off x="1086678" y="1593574"/>
            <a:ext cx="5194852" cy="1835426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Di Bawah </a:t>
            </a:r>
            <a:r>
              <a:rPr lang="en-US" dirty="0" err="1"/>
              <a:t>kepemimpinan</a:t>
            </a:r>
            <a:r>
              <a:rPr lang="en-US" dirty="0"/>
              <a:t> Sultan </a:t>
            </a:r>
            <a:r>
              <a:rPr lang="en-US" dirty="0" err="1"/>
              <a:t>Trenggana</a:t>
            </a:r>
            <a:r>
              <a:rPr lang="en-US" dirty="0"/>
              <a:t>,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kejayaanya</a:t>
            </a:r>
            <a:r>
              <a:rPr lang="en-US" dirty="0"/>
              <a:t>. Di masa </a:t>
            </a:r>
            <a:r>
              <a:rPr lang="en-US" dirty="0" err="1"/>
              <a:t>pemerintahannya</a:t>
            </a:r>
            <a:r>
              <a:rPr lang="en-US" dirty="0"/>
              <a:t>, Wilayah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Barat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</a:t>
            </a:r>
            <a:r>
              <a:rPr lang="en-US" dirty="0" err="1"/>
              <a:t>timur</a:t>
            </a:r>
            <a:r>
              <a:rPr lang="en-US" dirty="0"/>
              <a:t> </a:t>
            </a:r>
            <a:r>
              <a:rPr lang="en-US" dirty="0" err="1"/>
              <a:t>pulau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. Di masa sultan </a:t>
            </a:r>
            <a:r>
              <a:rPr lang="en-US" dirty="0" err="1"/>
              <a:t>Trenggana</a:t>
            </a:r>
            <a:r>
              <a:rPr lang="en-US" dirty="0"/>
              <a:t>, </a:t>
            </a:r>
            <a:r>
              <a:rPr lang="en-US" dirty="0" err="1"/>
              <a:t>islam</a:t>
            </a:r>
            <a:r>
              <a:rPr lang="en-US" dirty="0"/>
              <a:t> </a:t>
            </a:r>
            <a:r>
              <a:rPr lang="en-US" dirty="0" err="1"/>
              <a:t>menyebar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pusatnya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A27AE4-ECE1-98C8-34C5-B3BFD771EE37}"/>
              </a:ext>
            </a:extLst>
          </p:cNvPr>
          <p:cNvSpPr/>
          <p:nvPr/>
        </p:nvSpPr>
        <p:spPr>
          <a:xfrm>
            <a:off x="6705600" y="3710608"/>
            <a:ext cx="4015408" cy="1219200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Sultan </a:t>
            </a:r>
            <a:r>
              <a:rPr lang="en-US" dirty="0" err="1"/>
              <a:t>Trenggana</a:t>
            </a:r>
            <a:r>
              <a:rPr lang="en-US" dirty="0"/>
              <a:t> juga </a:t>
            </a:r>
            <a:r>
              <a:rPr lang="en-US" dirty="0" err="1"/>
              <a:t>merebut</a:t>
            </a:r>
            <a:r>
              <a:rPr lang="en-US" dirty="0"/>
              <a:t> </a:t>
            </a:r>
            <a:r>
              <a:rPr lang="en-US" dirty="0" err="1"/>
              <a:t>Sunda</a:t>
            </a:r>
            <a:r>
              <a:rPr lang="en-US" dirty="0"/>
              <a:t> </a:t>
            </a:r>
            <a:r>
              <a:rPr lang="en-US" dirty="0" err="1"/>
              <a:t>Kelapa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Padjajaran</a:t>
            </a:r>
            <a:r>
              <a:rPr lang="en-US" dirty="0"/>
              <a:t> dan </a:t>
            </a:r>
            <a:r>
              <a:rPr lang="en-US" dirty="0" err="1"/>
              <a:t>menghalau</a:t>
            </a:r>
            <a:r>
              <a:rPr lang="en-US" dirty="0"/>
              <a:t> </a:t>
            </a:r>
            <a:r>
              <a:rPr lang="en-US" dirty="0" err="1"/>
              <a:t>portugis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mendarat</a:t>
            </a:r>
            <a:r>
              <a:rPr lang="en-US" dirty="0"/>
              <a:t> </a:t>
            </a:r>
            <a:r>
              <a:rPr lang="en-US" dirty="0" err="1"/>
              <a:t>disana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89971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FC033F-53DC-E47D-021E-CCD418617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9"/>
            <a:ext cx="12192001" cy="6855791"/>
          </a:xfrm>
          <a:prstGeom prst="rect">
            <a:avLst/>
          </a:prstGeom>
          <a:solidFill>
            <a:srgbClr val="A788BA"/>
          </a:solidFill>
          <a:effectLst>
            <a:softEdge rad="1270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3E4A8ED-91D6-512E-2ED9-AF4BA033C126}"/>
              </a:ext>
            </a:extLst>
          </p:cNvPr>
          <p:cNvSpPr/>
          <p:nvPr/>
        </p:nvSpPr>
        <p:spPr>
          <a:xfrm>
            <a:off x="556591" y="1815548"/>
            <a:ext cx="4558749" cy="1762539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Pada masa </a:t>
            </a:r>
            <a:r>
              <a:rPr lang="en-US" dirty="0" err="1"/>
              <a:t>pemerintahannya</a:t>
            </a:r>
            <a:r>
              <a:rPr lang="en-US" dirty="0"/>
              <a:t>,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menyebarkan</a:t>
            </a:r>
            <a:r>
              <a:rPr lang="en-US" dirty="0"/>
              <a:t> agama Islam </a:t>
            </a:r>
            <a:r>
              <a:rPr lang="en-US" dirty="0" err="1"/>
              <a:t>khusunya</a:t>
            </a:r>
            <a:r>
              <a:rPr lang="en-US" dirty="0"/>
              <a:t> di </a:t>
            </a:r>
            <a:r>
              <a:rPr lang="en-US" dirty="0" err="1"/>
              <a:t>pulau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.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Malaka</a:t>
            </a:r>
            <a:r>
              <a:rPr lang="en-US" dirty="0"/>
              <a:t> yang </a:t>
            </a:r>
            <a:r>
              <a:rPr lang="en-US" dirty="0" err="1"/>
              <a:t>jatuh</a:t>
            </a:r>
            <a:r>
              <a:rPr lang="en-US" dirty="0"/>
              <a:t> di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Portugis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1511. </a:t>
            </a:r>
            <a:r>
              <a:rPr lang="en-US" dirty="0" err="1"/>
              <a:t>Portugis</a:t>
            </a:r>
            <a:r>
              <a:rPr lang="en-US" dirty="0"/>
              <a:t> di </a:t>
            </a:r>
            <a:r>
              <a:rPr lang="en-US" dirty="0" err="1"/>
              <a:t>Malaka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Demak</a:t>
            </a:r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1F81C4-574C-885D-96A0-797BC850EADB}"/>
              </a:ext>
            </a:extLst>
          </p:cNvPr>
          <p:cNvSpPr/>
          <p:nvPr/>
        </p:nvSpPr>
        <p:spPr>
          <a:xfrm>
            <a:off x="251792" y="212035"/>
            <a:ext cx="2570921" cy="5698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D.KEHIDUPAN DEMAK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ACAC68-8333-BADF-2148-EFB4FABD3812}"/>
              </a:ext>
            </a:extLst>
          </p:cNvPr>
          <p:cNvSpPr/>
          <p:nvPr/>
        </p:nvSpPr>
        <p:spPr>
          <a:xfrm>
            <a:off x="251792" y="781879"/>
            <a:ext cx="2584174" cy="42406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1.POLITIK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8A9B71-CDF9-3305-5D1E-89F7A23A1AEA}"/>
              </a:ext>
            </a:extLst>
          </p:cNvPr>
          <p:cNvSpPr/>
          <p:nvPr/>
        </p:nvSpPr>
        <p:spPr>
          <a:xfrm>
            <a:off x="5936974" y="3021495"/>
            <a:ext cx="5433392" cy="1656522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Pada </a:t>
            </a:r>
            <a:r>
              <a:rPr lang="en-US" dirty="0" err="1"/>
              <a:t>tahun</a:t>
            </a:r>
            <a:r>
              <a:rPr lang="en-US" dirty="0"/>
              <a:t> 1513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penyerangan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Portugis</a:t>
            </a:r>
            <a:r>
              <a:rPr lang="en-US" dirty="0"/>
              <a:t> di </a:t>
            </a:r>
            <a:r>
              <a:rPr lang="en-US" dirty="0" err="1"/>
              <a:t>Malaka</a:t>
            </a:r>
            <a:r>
              <a:rPr lang="en-US" dirty="0"/>
              <a:t> yang </a:t>
            </a:r>
            <a:r>
              <a:rPr lang="en-US" dirty="0" err="1"/>
              <a:t>dipimpin</a:t>
            </a:r>
            <a:r>
              <a:rPr lang="en-US" dirty="0"/>
              <a:t> oleh Pati </a:t>
            </a:r>
            <a:r>
              <a:rPr lang="en-US" dirty="0" err="1"/>
              <a:t>Unus</a:t>
            </a:r>
            <a:r>
              <a:rPr lang="en-US" dirty="0"/>
              <a:t> yang </a:t>
            </a:r>
            <a:r>
              <a:rPr lang="en-US" dirty="0" err="1"/>
              <a:t>dijuluki</a:t>
            </a:r>
            <a:r>
              <a:rPr lang="en-US" dirty="0"/>
              <a:t> </a:t>
            </a:r>
            <a:r>
              <a:rPr lang="en-US" dirty="0" err="1"/>
              <a:t>Pangeran</a:t>
            </a:r>
            <a:r>
              <a:rPr lang="en-US" dirty="0"/>
              <a:t> </a:t>
            </a:r>
            <a:r>
              <a:rPr lang="en-US" dirty="0" err="1"/>
              <a:t>Sabrang</a:t>
            </a:r>
            <a:r>
              <a:rPr lang="en-US" dirty="0"/>
              <a:t> Lor.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,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memghalang</a:t>
            </a:r>
            <a:r>
              <a:rPr lang="en-US" dirty="0"/>
              <a:t> </a:t>
            </a:r>
            <a:r>
              <a:rPr lang="en-US" dirty="0" err="1"/>
              <a:t>masuknya</a:t>
            </a:r>
            <a:r>
              <a:rPr lang="en-US" dirty="0"/>
              <a:t> </a:t>
            </a:r>
            <a:r>
              <a:rPr lang="en-US" dirty="0" err="1"/>
              <a:t>Portugis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Pulau</a:t>
            </a:r>
            <a:r>
              <a:rPr lang="en-US" dirty="0"/>
              <a:t> </a:t>
            </a:r>
            <a:r>
              <a:rPr lang="en-US" dirty="0" err="1"/>
              <a:t>Jawa</a:t>
            </a:r>
            <a:endParaRPr lang="en-ID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40FF5EC-9C0E-9BAB-0F9F-4B5EC8F9E440}"/>
              </a:ext>
            </a:extLst>
          </p:cNvPr>
          <p:cNvSpPr/>
          <p:nvPr/>
        </p:nvSpPr>
        <p:spPr>
          <a:xfrm>
            <a:off x="556591" y="4648199"/>
            <a:ext cx="4227444" cy="1139688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Sehingga</a:t>
            </a:r>
            <a:r>
              <a:rPr lang="en-US" dirty="0"/>
              <a:t> pada </a:t>
            </a:r>
            <a:r>
              <a:rPr lang="en-US" dirty="0" err="1"/>
              <a:t>pemerintahan</a:t>
            </a:r>
            <a:r>
              <a:rPr lang="en-US" dirty="0"/>
              <a:t> Pati </a:t>
            </a:r>
            <a:r>
              <a:rPr lang="en-US" dirty="0" err="1"/>
              <a:t>Unus</a:t>
            </a:r>
            <a:r>
              <a:rPr lang="en-US" dirty="0"/>
              <a:t>,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memberhentikan</a:t>
            </a:r>
            <a:r>
              <a:rPr lang="en-US" dirty="0"/>
              <a:t> </a:t>
            </a:r>
            <a:r>
              <a:rPr lang="en-US" dirty="0" err="1"/>
              <a:t>pasokan</a:t>
            </a:r>
            <a:r>
              <a:rPr lang="en-US" dirty="0"/>
              <a:t> </a:t>
            </a:r>
            <a:r>
              <a:rPr lang="en-US" dirty="0" err="1"/>
              <a:t>beras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Malaka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Portugis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makanan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72454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BE43CD-480D-0451-A7D8-AD09EE4A8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F99E01D-144A-4C79-7F1E-9EC52B0F0319}"/>
              </a:ext>
            </a:extLst>
          </p:cNvPr>
          <p:cNvSpPr/>
          <p:nvPr/>
        </p:nvSpPr>
        <p:spPr>
          <a:xfrm>
            <a:off x="450574" y="291548"/>
            <a:ext cx="2584174" cy="42406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2.EKONOMI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12E704-4E6A-8FDD-1113-485744E55E39}"/>
              </a:ext>
            </a:extLst>
          </p:cNvPr>
          <p:cNvSpPr/>
          <p:nvPr/>
        </p:nvSpPr>
        <p:spPr>
          <a:xfrm>
            <a:off x="662608" y="1630019"/>
            <a:ext cx="5380383" cy="1643270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Letak</a:t>
            </a:r>
            <a:r>
              <a:rPr lang="en-US" dirty="0"/>
              <a:t> Kerajaan </a:t>
            </a:r>
            <a:r>
              <a:rPr lang="en-US" dirty="0" err="1"/>
              <a:t>Demak</a:t>
            </a:r>
            <a:r>
              <a:rPr lang="en-US" dirty="0"/>
              <a:t> yang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negara </a:t>
            </a:r>
            <a:r>
              <a:rPr lang="en-US" dirty="0" err="1"/>
              <a:t>maritim</a:t>
            </a:r>
            <a:r>
              <a:rPr lang="en-US" dirty="0"/>
              <a:t>.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menguasai</a:t>
            </a:r>
            <a:r>
              <a:rPr lang="en-US" dirty="0"/>
              <a:t> Pelabuhan </a:t>
            </a:r>
            <a:r>
              <a:rPr lang="en-US" dirty="0" err="1"/>
              <a:t>Bergota</a:t>
            </a:r>
            <a:r>
              <a:rPr lang="en-US" dirty="0"/>
              <a:t> dan </a:t>
            </a:r>
            <a:r>
              <a:rPr lang="en-US" dirty="0" err="1"/>
              <a:t>Jepara</a:t>
            </a:r>
            <a:r>
              <a:rPr lang="en-US" dirty="0"/>
              <a:t> dan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penghubung</a:t>
            </a:r>
            <a:r>
              <a:rPr lang="en-US" dirty="0"/>
              <a:t> </a:t>
            </a:r>
            <a:r>
              <a:rPr lang="en-US" dirty="0" err="1"/>
              <a:t>rempah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timur</a:t>
            </a:r>
            <a:r>
              <a:rPr lang="en-US" dirty="0"/>
              <a:t> dan barat Nusantara.</a:t>
            </a:r>
            <a:endParaRPr lang="en-ID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5EC7CA8-A684-9B10-7392-C53FB1612A5A}"/>
              </a:ext>
            </a:extLst>
          </p:cNvPr>
          <p:cNvSpPr/>
          <p:nvPr/>
        </p:nvSpPr>
        <p:spPr>
          <a:xfrm>
            <a:off x="5870713" y="3843134"/>
            <a:ext cx="5618921" cy="1060174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Demak</a:t>
            </a:r>
            <a:r>
              <a:rPr lang="en-US" dirty="0"/>
              <a:t> yang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pedalaman</a:t>
            </a:r>
            <a:r>
              <a:rPr lang="en-US" dirty="0"/>
              <a:t> juga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</a:t>
            </a:r>
            <a:r>
              <a:rPr lang="en-US" dirty="0" err="1"/>
              <a:t>beras</a:t>
            </a:r>
            <a:r>
              <a:rPr lang="en-US" dirty="0"/>
              <a:t> dan Kayu Jati.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0334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16D5B1A-E6C8-2F7B-E6FE-24C0892FC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6BB7459-6E06-AAC1-F69E-CD83EF620AEB}"/>
              </a:ext>
            </a:extLst>
          </p:cNvPr>
          <p:cNvSpPr/>
          <p:nvPr/>
        </p:nvSpPr>
        <p:spPr>
          <a:xfrm>
            <a:off x="450574" y="291548"/>
            <a:ext cx="2584174" cy="42406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C. SOSIAL BUDAYA</a:t>
            </a:r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337C0A-E075-145F-3A57-DAA49801EBC4}"/>
              </a:ext>
            </a:extLst>
          </p:cNvPr>
          <p:cNvSpPr/>
          <p:nvPr/>
        </p:nvSpPr>
        <p:spPr>
          <a:xfrm>
            <a:off x="848139" y="1497497"/>
            <a:ext cx="5724939" cy="2160104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di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islam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penyebaran</a:t>
            </a:r>
            <a:r>
              <a:rPr lang="en-US" dirty="0"/>
              <a:t> </a:t>
            </a:r>
            <a:r>
              <a:rPr lang="en-US" dirty="0" err="1"/>
              <a:t>islam</a:t>
            </a:r>
            <a:r>
              <a:rPr lang="en-US" dirty="0"/>
              <a:t> di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. </a:t>
            </a:r>
            <a:r>
              <a:rPr lang="en-US" dirty="0" err="1"/>
              <a:t>Demak</a:t>
            </a:r>
            <a:r>
              <a:rPr lang="en-US" dirty="0"/>
              <a:t> juga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berkumpulnya</a:t>
            </a:r>
            <a:r>
              <a:rPr lang="en-US" dirty="0"/>
              <a:t> para </a:t>
            </a:r>
            <a:r>
              <a:rPr lang="en-US" dirty="0" err="1"/>
              <a:t>wali</a:t>
            </a:r>
            <a:r>
              <a:rPr lang="en-US" dirty="0"/>
              <a:t>. Para </a:t>
            </a:r>
            <a:r>
              <a:rPr lang="en-US" dirty="0" err="1"/>
              <a:t>wali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vital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penasihat</a:t>
            </a:r>
            <a:r>
              <a:rPr lang="en-US" dirty="0"/>
              <a:t> Raja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bangsawan</a:t>
            </a:r>
            <a:r>
              <a:rPr lang="en-US" dirty="0"/>
              <a:t>, </a:t>
            </a:r>
            <a:r>
              <a:rPr lang="en-US" dirty="0" err="1"/>
              <a:t>wali</a:t>
            </a:r>
            <a:r>
              <a:rPr lang="en-US" dirty="0"/>
              <a:t> dan rakyat </a:t>
            </a:r>
            <a:r>
              <a:rPr lang="en-US" dirty="0" err="1"/>
              <a:t>terjalin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3D5F65-2A00-EC69-916C-C9C56A576469}"/>
              </a:ext>
            </a:extLst>
          </p:cNvPr>
          <p:cNvSpPr/>
          <p:nvPr/>
        </p:nvSpPr>
        <p:spPr>
          <a:xfrm>
            <a:off x="5579165" y="3856383"/>
            <a:ext cx="5724939" cy="2279374"/>
          </a:xfrm>
          <a:prstGeom prst="rect">
            <a:avLst/>
          </a:prstGeom>
          <a:solidFill>
            <a:srgbClr val="A788B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/>
              <a:t>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kebudayaan</a:t>
            </a:r>
            <a:r>
              <a:rPr lang="en-US" dirty="0"/>
              <a:t>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Masjid Agung </a:t>
            </a:r>
            <a:r>
              <a:rPr lang="en-US" dirty="0" err="1"/>
              <a:t>Demak</a:t>
            </a:r>
            <a:r>
              <a:rPr lang="en-US" dirty="0"/>
              <a:t>. Masjid Agung </a:t>
            </a:r>
            <a:r>
              <a:rPr lang="en-US" dirty="0" err="1"/>
              <a:t>dipimpin</a:t>
            </a:r>
            <a:r>
              <a:rPr lang="en-US" dirty="0"/>
              <a:t> </a:t>
            </a:r>
            <a:r>
              <a:rPr lang="en-US" dirty="0" err="1"/>
              <a:t>pembangunannya</a:t>
            </a:r>
            <a:r>
              <a:rPr lang="en-US" dirty="0"/>
              <a:t> oleh </a:t>
            </a:r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Kalijaga</a:t>
            </a:r>
            <a:r>
              <a:rPr lang="en-US" dirty="0"/>
              <a:t>.  Masjid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berkumpulnya</a:t>
            </a:r>
            <a:r>
              <a:rPr lang="en-US" dirty="0"/>
              <a:t> para </a:t>
            </a:r>
            <a:r>
              <a:rPr lang="en-US" dirty="0" err="1"/>
              <a:t>wali</a:t>
            </a:r>
            <a:r>
              <a:rPr lang="en-US" dirty="0"/>
              <a:t>. </a:t>
            </a:r>
            <a:r>
              <a:rPr lang="en-US" dirty="0" err="1"/>
              <a:t>Arsitektur</a:t>
            </a:r>
            <a:r>
              <a:rPr lang="en-US" dirty="0"/>
              <a:t> Masjid Agung </a:t>
            </a:r>
            <a:r>
              <a:rPr lang="en-US" dirty="0" err="1"/>
              <a:t>Demak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oleh Hindu Buddha. Di </a:t>
            </a:r>
            <a:r>
              <a:rPr lang="en-US" dirty="0" err="1"/>
              <a:t>Serambi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masjid, </a:t>
            </a:r>
            <a:r>
              <a:rPr lang="en-US" dirty="0" err="1"/>
              <a:t>Sunan</a:t>
            </a:r>
            <a:r>
              <a:rPr lang="en-US" dirty="0"/>
              <a:t> </a:t>
            </a:r>
            <a:r>
              <a:rPr lang="en-US" dirty="0" err="1"/>
              <a:t>Kalijaga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perayaan</a:t>
            </a:r>
            <a:r>
              <a:rPr lang="en-US" dirty="0"/>
              <a:t> </a:t>
            </a:r>
            <a:r>
              <a:rPr lang="en-US" dirty="0" err="1"/>
              <a:t>sekaten</a:t>
            </a:r>
            <a:r>
              <a:rPr lang="en-US" dirty="0"/>
              <a:t> yang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dilestarikan</a:t>
            </a:r>
            <a:r>
              <a:rPr lang="en-US" dirty="0"/>
              <a:t> di Yogyakarta dan Cirebon.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41396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845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Anda Nadiy</dc:creator>
  <cp:lastModifiedBy>Anda Nadiy</cp:lastModifiedBy>
  <cp:revision>2</cp:revision>
  <dcterms:created xsi:type="dcterms:W3CDTF">2023-03-12T13:18:59Z</dcterms:created>
  <dcterms:modified xsi:type="dcterms:W3CDTF">2023-03-13T07:23:58Z</dcterms:modified>
</cp:coreProperties>
</file>