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788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8FBF17-BB96-7F46-4463-F8B079EBF0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8CA354-BC35-5A0E-FBC9-3FBAAC0817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C41A94-06F0-C887-F96B-EE2A3A6A1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8E137-FA92-4529-B4A0-B0FCDF01D867}" type="datetimeFigureOut">
              <a:rPr lang="en-ID" smtClean="0"/>
              <a:t>13/03/2023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73756C-48CE-0479-5C89-35323889D8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A5E217-A33A-83F4-68D8-72AAC9665C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E22EB-DCE1-42FF-B984-CBB912FC47F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010055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8B1903-6213-94E8-60DB-00EC8F9B8C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CC6C755-BA6E-3743-B3BB-8ABAF928C1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8F72F3-8959-8D37-D08D-A398AA2676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8E137-FA92-4529-B4A0-B0FCDF01D867}" type="datetimeFigureOut">
              <a:rPr lang="en-ID" smtClean="0"/>
              <a:t>13/03/2023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2C6E6D-E760-E3F2-3C13-8D89F3DBD5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E88500-A697-C310-3B22-3EBD8F16A3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E22EB-DCE1-42FF-B984-CBB912FC47F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371288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8DBBB56-A68E-48E6-13B3-6F8FC54BCA7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568FA71-FA5F-D5BE-6430-EE1255A1FF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1E0D91-DCB2-8ECB-0EDE-4F164B2E6A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8E137-FA92-4529-B4A0-B0FCDF01D867}" type="datetimeFigureOut">
              <a:rPr lang="en-ID" smtClean="0"/>
              <a:t>13/03/2023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71FDC7-8C04-7E82-D0A4-910AD0D47E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E835DD-8025-2A7D-B7FB-AB29A3A4F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E22EB-DCE1-42FF-B984-CBB912FC47F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508455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74B899-D625-2BD2-088D-05D8523D1B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A91504-1168-597F-D3F0-ECE008E59C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949144-2519-1C60-10A0-C6A3BA6269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8E137-FA92-4529-B4A0-B0FCDF01D867}" type="datetimeFigureOut">
              <a:rPr lang="en-ID" smtClean="0"/>
              <a:t>13/03/2023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309217-1115-D910-F23D-0F76FE8512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82425B-0164-84C3-284F-FB70175FCA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E22EB-DCE1-42FF-B984-CBB912FC47F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939403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27A4B5-A600-54D4-E046-1D3DD039E9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AB4B4F-7022-7AEA-F3B2-7FAD1BA73C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08A012-5EAD-2B8D-1638-71697C00B7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8E137-FA92-4529-B4A0-B0FCDF01D867}" type="datetimeFigureOut">
              <a:rPr lang="en-ID" smtClean="0"/>
              <a:t>13/03/2023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BDAE65-6C44-7CC8-9C3E-30465CC624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7CF075-A4F2-B3BF-E948-8B3EE1B84B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E22EB-DCE1-42FF-B984-CBB912FC47F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975993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168931-E009-24A2-36BE-3C424DE6ED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4C0DAD-0F9D-A4FF-69E6-C9A397BBC6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29210B-036B-1BC8-7D08-6AF0CFF58E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978A50-755B-8812-7A9B-BFB60977D5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8E137-FA92-4529-B4A0-B0FCDF01D867}" type="datetimeFigureOut">
              <a:rPr lang="en-ID" smtClean="0"/>
              <a:t>13/03/2023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C54488-DFBF-FA57-514D-62F04FE64F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9BB847-5457-24D6-546A-FB4D332EF3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E22EB-DCE1-42FF-B984-CBB912FC47F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574694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AAADA3-4125-7076-40D4-52F37D3FF3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2F4E05-F54C-C9A2-197E-DA69939799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6AB067-CB26-4B88-631E-C5D34A995E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4A1E30C-D274-5888-F6A9-4B6121A7C1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57FAD2D-4F95-62DB-3409-F5AAE9FC71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31E3978-5605-4E0B-8957-BEF0748BBA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8E137-FA92-4529-B4A0-B0FCDF01D867}" type="datetimeFigureOut">
              <a:rPr lang="en-ID" smtClean="0"/>
              <a:t>13/03/2023</a:t>
            </a:fld>
            <a:endParaRPr lang="en-I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0B861E2-0F27-7C48-CE39-A82F26E6A7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C68A738-3C34-0621-143E-27D3A6BA5E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E22EB-DCE1-42FF-B984-CBB912FC47F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095716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54BE2F-ADD5-7751-97A8-A9EE0C32C4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63CA30B-D13D-39CD-309A-73533ACC88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8E137-FA92-4529-B4A0-B0FCDF01D867}" type="datetimeFigureOut">
              <a:rPr lang="en-ID" smtClean="0"/>
              <a:t>13/03/2023</a:t>
            </a:fld>
            <a:endParaRPr lang="en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2F0FEC-CB40-860F-B081-683F66EEC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73E795-294E-B76B-4722-38AD88FF72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E22EB-DCE1-42FF-B984-CBB912FC47F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819532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D267459-B043-7DDD-9E32-0ACD23057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8E137-FA92-4529-B4A0-B0FCDF01D867}" type="datetimeFigureOut">
              <a:rPr lang="en-ID" smtClean="0"/>
              <a:t>13/03/2023</a:t>
            </a:fld>
            <a:endParaRPr lang="en-I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40CE324-26BF-6C11-F983-5F9A652A5E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D38DE8-449E-FBB5-43D8-E022D07729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E22EB-DCE1-42FF-B984-CBB912FC47F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638331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A28651-A533-4F17-FFD0-B5076972E2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243450-FC9B-1A06-F0D0-EE6D020B0B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6E605FB-7B81-D74C-BF1A-0A8C4D5738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D32DEA-6385-772F-170F-1000161DEF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8E137-FA92-4529-B4A0-B0FCDF01D867}" type="datetimeFigureOut">
              <a:rPr lang="en-ID" smtClean="0"/>
              <a:t>13/03/2023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4B66FC-82A0-AFC0-EFBB-4B67B809C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CA60B0-DF31-AE98-3BB6-B854BE8FA1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E22EB-DCE1-42FF-B984-CBB912FC47F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090342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A4A024-A1AA-7D6B-FA3E-ECD1D5F192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67C1E8B-FCB6-8C90-2FAE-A3A1DF64973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18DC52-62BD-C799-7145-D93EF7FF097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CCA588-A490-E997-7113-D4021694DB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8E137-FA92-4529-B4A0-B0FCDF01D867}" type="datetimeFigureOut">
              <a:rPr lang="en-ID" smtClean="0"/>
              <a:t>13/03/2023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87BE0A-6461-8E8C-657E-FBAA8CD0C7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84B4C3-B53D-95C0-D849-4D86A7A56E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EE22EB-DCE1-42FF-B984-CBB912FC47F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86461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087B048-3677-0950-7AB7-29FDF3FCC3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FE911D-D705-C03C-424A-10355C3043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0ECAB2-518B-B7F8-5E74-2F2528E0D0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A8E137-FA92-4529-B4A0-B0FCDF01D867}" type="datetimeFigureOut">
              <a:rPr lang="en-ID" smtClean="0"/>
              <a:t>13/03/2023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A093A4-EBD9-7C6B-DEBB-ADB5463E48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9D10C9-BA05-A8C5-2957-4080BC552F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EE22EB-DCE1-42FF-B984-CBB912FC47F7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301240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images.app.goo.gl/gEk8NicyEUpG7UnP8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7248A5E-9919-3BF1-908E-082385DA15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1" cy="6864626"/>
          </a:xfrm>
          <a:prstGeom prst="rect">
            <a:avLst/>
          </a:prstGeom>
          <a:effectLst>
            <a:softEdge rad="127000"/>
          </a:effec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B069A557-8D76-D48F-E2F0-10DC1906F401}"/>
              </a:ext>
            </a:extLst>
          </p:cNvPr>
          <p:cNvSpPr/>
          <p:nvPr/>
        </p:nvSpPr>
        <p:spPr>
          <a:xfrm>
            <a:off x="1815547" y="1196008"/>
            <a:ext cx="8759687" cy="4465983"/>
          </a:xfrm>
          <a:prstGeom prst="rect">
            <a:avLst/>
          </a:prstGeom>
          <a:solidFill>
            <a:srgbClr val="A788B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/>
              <a:t>KERAJAAN DEMAK</a:t>
            </a:r>
          </a:p>
        </p:txBody>
      </p:sp>
    </p:spTree>
    <p:extLst>
      <p:ext uri="{BB962C8B-B14F-4D97-AF65-F5344CB8AC3E}">
        <p14:creationId xmlns:p14="http://schemas.microsoft.com/office/powerpoint/2010/main" val="14897670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17A8B21-B01E-B84B-9E5D-F8841084EC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effectLst>
            <a:softEdge rad="127000"/>
          </a:effec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3076FEF1-8B23-F139-45A9-A7691C433ECD}"/>
              </a:ext>
            </a:extLst>
          </p:cNvPr>
          <p:cNvSpPr/>
          <p:nvPr/>
        </p:nvSpPr>
        <p:spPr>
          <a:xfrm>
            <a:off x="450574" y="291548"/>
            <a:ext cx="2584174" cy="42406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B.NAMA RAJA-RAJA</a:t>
            </a:r>
            <a:endParaRPr lang="en-ID" dirty="0">
              <a:solidFill>
                <a:schemeClr val="tx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BCBA2F6-5338-E66B-1144-97E63D6063F7}"/>
              </a:ext>
            </a:extLst>
          </p:cNvPr>
          <p:cNvSpPr/>
          <p:nvPr/>
        </p:nvSpPr>
        <p:spPr>
          <a:xfrm>
            <a:off x="251792" y="212035"/>
            <a:ext cx="2875721" cy="56984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D.KERUNTUHAN</a:t>
            </a:r>
            <a:endParaRPr lang="en-ID" dirty="0">
              <a:solidFill>
                <a:schemeClr val="tx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A8D423E-BDD4-FD86-58A8-2A75ACB0E4E8}"/>
              </a:ext>
            </a:extLst>
          </p:cNvPr>
          <p:cNvSpPr/>
          <p:nvPr/>
        </p:nvSpPr>
        <p:spPr>
          <a:xfrm>
            <a:off x="715617" y="1524000"/>
            <a:ext cx="5035826" cy="2411896"/>
          </a:xfrm>
          <a:prstGeom prst="rect">
            <a:avLst/>
          </a:prstGeom>
          <a:solidFill>
            <a:srgbClr val="A788B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dirty="0" err="1"/>
              <a:t>Sunan</a:t>
            </a:r>
            <a:r>
              <a:rPr lang="en-US" dirty="0"/>
              <a:t> </a:t>
            </a:r>
            <a:r>
              <a:rPr lang="en-US" dirty="0" err="1"/>
              <a:t>Prawata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Raden </a:t>
            </a:r>
            <a:r>
              <a:rPr lang="en-US" dirty="0" err="1"/>
              <a:t>Mukmin</a:t>
            </a:r>
            <a:r>
              <a:rPr lang="en-US" dirty="0"/>
              <a:t> </a:t>
            </a:r>
            <a:r>
              <a:rPr lang="en-US" dirty="0" err="1"/>
              <a:t>semasa</a:t>
            </a:r>
            <a:r>
              <a:rPr lang="en-US" dirty="0"/>
              <a:t> </a:t>
            </a:r>
            <a:r>
              <a:rPr lang="en-US" dirty="0" err="1"/>
              <a:t>menjabat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raja </a:t>
            </a:r>
            <a:r>
              <a:rPr lang="en-US" dirty="0" err="1"/>
              <a:t>Demak</a:t>
            </a:r>
            <a:r>
              <a:rPr lang="en-US" dirty="0"/>
              <a:t> </a:t>
            </a:r>
            <a:r>
              <a:rPr lang="en-US" dirty="0" err="1"/>
              <a:t>berambisi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ayahnya</a:t>
            </a:r>
            <a:r>
              <a:rPr lang="en-US" dirty="0"/>
              <a:t>, Sultan </a:t>
            </a:r>
            <a:r>
              <a:rPr lang="en-US" dirty="0" err="1"/>
              <a:t>Trenggana</a:t>
            </a:r>
            <a:r>
              <a:rPr lang="en-US" dirty="0"/>
              <a:t>.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keterampilan</a:t>
            </a:r>
            <a:r>
              <a:rPr lang="en-US" dirty="0"/>
              <a:t> </a:t>
            </a:r>
            <a:r>
              <a:rPr lang="en-US" dirty="0" err="1"/>
              <a:t>berpolitiknya</a:t>
            </a:r>
            <a:r>
              <a:rPr lang="en-US" dirty="0"/>
              <a:t> yang </a:t>
            </a:r>
            <a:r>
              <a:rPr lang="en-US" dirty="0" err="1"/>
              <a:t>kurang</a:t>
            </a:r>
            <a:r>
              <a:rPr lang="en-US" dirty="0"/>
              <a:t> </a:t>
            </a:r>
            <a:r>
              <a:rPr lang="en-US" dirty="0" err="1"/>
              <a:t>menyebabkan</a:t>
            </a:r>
            <a:r>
              <a:rPr lang="en-US" dirty="0"/>
              <a:t> </a:t>
            </a:r>
            <a:r>
              <a:rPr lang="en-US" dirty="0" err="1"/>
              <a:t>cita-cita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terwujud</a:t>
            </a:r>
            <a:r>
              <a:rPr lang="en-US" dirty="0"/>
              <a:t>. </a:t>
            </a:r>
            <a:r>
              <a:rPr lang="en-US" dirty="0" err="1"/>
              <a:t>Sunan</a:t>
            </a:r>
            <a:r>
              <a:rPr lang="en-US" dirty="0"/>
              <a:t> </a:t>
            </a:r>
            <a:r>
              <a:rPr lang="en-US" dirty="0" err="1"/>
              <a:t>Prawata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sibuk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ulama </a:t>
            </a:r>
            <a:r>
              <a:rPr lang="en-US" dirty="0" err="1"/>
              <a:t>ketimbang</a:t>
            </a:r>
            <a:r>
              <a:rPr lang="en-US" dirty="0"/>
              <a:t> </a:t>
            </a:r>
            <a:r>
              <a:rPr lang="en-US" dirty="0" err="1"/>
              <a:t>mempertahankan</a:t>
            </a:r>
            <a:r>
              <a:rPr lang="en-US" dirty="0"/>
              <a:t> </a:t>
            </a:r>
            <a:r>
              <a:rPr lang="en-US" dirty="0" err="1"/>
              <a:t>kekuasaanya</a:t>
            </a:r>
            <a:r>
              <a:rPr lang="en-US" dirty="0"/>
              <a:t>.</a:t>
            </a:r>
            <a:endParaRPr lang="en-ID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486E080-944F-EF45-C755-8B74A06288F6}"/>
              </a:ext>
            </a:extLst>
          </p:cNvPr>
          <p:cNvSpPr/>
          <p:nvPr/>
        </p:nvSpPr>
        <p:spPr>
          <a:xfrm>
            <a:off x="6771861" y="3935896"/>
            <a:ext cx="4890052" cy="2239617"/>
          </a:xfrm>
          <a:prstGeom prst="rect">
            <a:avLst/>
          </a:prstGeom>
          <a:solidFill>
            <a:srgbClr val="A788B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dirty="0"/>
              <a:t>Satu </a:t>
            </a:r>
            <a:r>
              <a:rPr lang="en-US" dirty="0" err="1"/>
              <a:t>persatu</a:t>
            </a:r>
            <a:r>
              <a:rPr lang="en-US" dirty="0"/>
              <a:t> </a:t>
            </a:r>
            <a:r>
              <a:rPr lang="en-US" dirty="0" err="1"/>
              <a:t>daerah</a:t>
            </a:r>
            <a:r>
              <a:rPr lang="en-US" dirty="0"/>
              <a:t> </a:t>
            </a:r>
            <a:r>
              <a:rPr lang="en-US" dirty="0" err="1"/>
              <a:t>kekuasaan</a:t>
            </a:r>
            <a:r>
              <a:rPr lang="en-US" dirty="0"/>
              <a:t> </a:t>
            </a:r>
            <a:r>
              <a:rPr lang="en-US" dirty="0" err="1"/>
              <a:t>Demak</a:t>
            </a:r>
            <a:r>
              <a:rPr lang="en-US" dirty="0"/>
              <a:t> </a:t>
            </a:r>
            <a:r>
              <a:rPr lang="en-US" dirty="0" err="1"/>
              <a:t>berkembang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bebas</a:t>
            </a:r>
            <a:r>
              <a:rPr lang="en-US" dirty="0"/>
              <a:t>. </a:t>
            </a:r>
            <a:r>
              <a:rPr lang="en-US" dirty="0" err="1"/>
              <a:t>Buah</a:t>
            </a:r>
            <a:r>
              <a:rPr lang="en-US" dirty="0"/>
              <a:t> </a:t>
            </a:r>
            <a:r>
              <a:rPr lang="en-US" dirty="0" err="1"/>
              <a:t>jatuh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jauh</a:t>
            </a:r>
            <a:r>
              <a:rPr lang="en-US" dirty="0"/>
              <a:t> di </a:t>
            </a:r>
            <a:r>
              <a:rPr lang="en-US" dirty="0" err="1"/>
              <a:t>pohonnya</a:t>
            </a:r>
            <a:r>
              <a:rPr lang="en-US" dirty="0"/>
              <a:t> , pada 1549 </a:t>
            </a:r>
            <a:r>
              <a:rPr lang="en-US" dirty="0" err="1"/>
              <a:t>Demak</a:t>
            </a:r>
            <a:r>
              <a:rPr lang="en-US" dirty="0"/>
              <a:t> </a:t>
            </a:r>
            <a:r>
              <a:rPr lang="en-US" dirty="0" err="1"/>
              <a:t>runtuh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perebutan</a:t>
            </a:r>
            <a:r>
              <a:rPr lang="en-US" dirty="0"/>
              <a:t> </a:t>
            </a:r>
            <a:r>
              <a:rPr lang="en-US" dirty="0" err="1"/>
              <a:t>kekuasaan</a:t>
            </a:r>
            <a:r>
              <a:rPr lang="en-US" dirty="0"/>
              <a:t> di </a:t>
            </a:r>
            <a:r>
              <a:rPr lang="en-US" dirty="0" err="1"/>
              <a:t>kalangan</a:t>
            </a:r>
            <a:r>
              <a:rPr lang="en-US" dirty="0"/>
              <a:t> </a:t>
            </a:r>
            <a:r>
              <a:rPr lang="en-US" dirty="0" err="1"/>
              <a:t>keluarga</a:t>
            </a:r>
            <a:r>
              <a:rPr lang="en-US" dirty="0"/>
              <a:t> raja. </a:t>
            </a:r>
            <a:r>
              <a:rPr lang="en-US" dirty="0" err="1"/>
              <a:t>Keruntuhan</a:t>
            </a:r>
            <a:r>
              <a:rPr lang="en-US" dirty="0"/>
              <a:t> </a:t>
            </a:r>
            <a:r>
              <a:rPr lang="en-US" dirty="0" err="1"/>
              <a:t>Demak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Majapahit</a:t>
            </a:r>
            <a:r>
              <a:rPr lang="en-US" dirty="0"/>
              <a:t>, Hanya </a:t>
            </a:r>
            <a:r>
              <a:rPr lang="en-US" dirty="0" err="1"/>
              <a:t>saja</a:t>
            </a:r>
            <a:r>
              <a:rPr lang="en-US" dirty="0"/>
              <a:t> </a:t>
            </a:r>
            <a:r>
              <a:rPr lang="en-US" dirty="0" err="1"/>
              <a:t>calon</a:t>
            </a:r>
            <a:r>
              <a:rPr lang="en-US" dirty="0"/>
              <a:t> </a:t>
            </a:r>
            <a:r>
              <a:rPr lang="en-US" dirty="0" err="1"/>
              <a:t>pengganti</a:t>
            </a:r>
            <a:r>
              <a:rPr lang="en-US" dirty="0"/>
              <a:t>  </a:t>
            </a:r>
            <a:r>
              <a:rPr lang="en-US" dirty="0" err="1"/>
              <a:t>Sunan</a:t>
            </a:r>
            <a:r>
              <a:rPr lang="en-US" dirty="0"/>
              <a:t> </a:t>
            </a:r>
            <a:r>
              <a:rPr lang="en-US" dirty="0" err="1"/>
              <a:t>Prawata</a:t>
            </a:r>
            <a:r>
              <a:rPr lang="en-US" dirty="0"/>
              <a:t>, Arya </a:t>
            </a:r>
            <a:r>
              <a:rPr lang="en-US" dirty="0" err="1"/>
              <a:t>Penangsang</a:t>
            </a:r>
            <a:r>
              <a:rPr lang="en-US" dirty="0"/>
              <a:t> </a:t>
            </a:r>
            <a:r>
              <a:rPr lang="en-US" dirty="0" err="1"/>
              <a:t>dibunuh</a:t>
            </a:r>
            <a:r>
              <a:rPr lang="en-US" dirty="0"/>
              <a:t> Jaka </a:t>
            </a:r>
            <a:r>
              <a:rPr lang="en-US" dirty="0" err="1"/>
              <a:t>Tingkir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Pengging</a:t>
            </a:r>
            <a:r>
              <a:rPr lang="en-US" dirty="0"/>
              <a:t>.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4388267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C54E56D-3514-2593-40D7-7AEAE20CEB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0658"/>
            <a:ext cx="12192000" cy="6858000"/>
          </a:xfrm>
          <a:prstGeom prst="rect">
            <a:avLst/>
          </a:prstGeom>
          <a:effectLst>
            <a:softEdge rad="127000"/>
          </a:effec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25FEE9E1-566B-CB00-B292-333DDBA720BA}"/>
              </a:ext>
            </a:extLst>
          </p:cNvPr>
          <p:cNvSpPr/>
          <p:nvPr/>
        </p:nvSpPr>
        <p:spPr>
          <a:xfrm>
            <a:off x="483704" y="1060173"/>
            <a:ext cx="5102087" cy="3087756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A6F9C70-675E-7121-A6F8-5F96D1B1C214}"/>
              </a:ext>
            </a:extLst>
          </p:cNvPr>
          <p:cNvSpPr/>
          <p:nvPr/>
        </p:nvSpPr>
        <p:spPr>
          <a:xfrm>
            <a:off x="6295423" y="1099931"/>
            <a:ext cx="5247861" cy="2875721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A5A7275-E84D-A361-C765-485DEB9DC5D9}"/>
              </a:ext>
            </a:extLst>
          </p:cNvPr>
          <p:cNvSpPr/>
          <p:nvPr/>
        </p:nvSpPr>
        <p:spPr>
          <a:xfrm>
            <a:off x="4227444" y="4278885"/>
            <a:ext cx="6374295" cy="2390568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0146444-B586-D6F6-F307-EF54ADD7DBC3}"/>
              </a:ext>
            </a:extLst>
          </p:cNvPr>
          <p:cNvSpPr/>
          <p:nvPr/>
        </p:nvSpPr>
        <p:spPr>
          <a:xfrm>
            <a:off x="450574" y="291548"/>
            <a:ext cx="2584174" cy="42406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B.NAMA RAJA-RAJA</a:t>
            </a:r>
            <a:endParaRPr lang="en-ID" dirty="0">
              <a:solidFill>
                <a:schemeClr val="tx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A86AF53-B8E1-BD92-DD25-9FC441259648}"/>
              </a:ext>
            </a:extLst>
          </p:cNvPr>
          <p:cNvSpPr/>
          <p:nvPr/>
        </p:nvSpPr>
        <p:spPr>
          <a:xfrm>
            <a:off x="251792" y="212035"/>
            <a:ext cx="2875721" cy="56984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E.PENINGGALAN</a:t>
            </a:r>
            <a:endParaRPr lang="en-ID" dirty="0">
              <a:solidFill>
                <a:schemeClr val="tx1"/>
              </a:solidFill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6B2FD6BA-FA56-2C20-06F5-5FCEE3B098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2737" y="1219335"/>
            <a:ext cx="3428792" cy="2285861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67AE213D-8F6B-F4C6-FBDC-32D76E8FE089}"/>
              </a:ext>
            </a:extLst>
          </p:cNvPr>
          <p:cNvSpPr/>
          <p:nvPr/>
        </p:nvSpPr>
        <p:spPr>
          <a:xfrm>
            <a:off x="1320351" y="3524144"/>
            <a:ext cx="3428792" cy="3611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MASJID AGUNG DEMAK</a:t>
            </a:r>
            <a:endParaRPr lang="en-ID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9CE49D80-511D-3E92-7C81-418D99DDF49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9998" y="1230887"/>
            <a:ext cx="3969906" cy="2229379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CE892B5B-F711-20D1-C180-0548D1D8A434}"/>
              </a:ext>
            </a:extLst>
          </p:cNvPr>
          <p:cNvSpPr/>
          <p:nvPr/>
        </p:nvSpPr>
        <p:spPr>
          <a:xfrm>
            <a:off x="6655904" y="3522283"/>
            <a:ext cx="4465983" cy="4108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SITUS KOLAM WUDHU</a:t>
            </a:r>
            <a:endParaRPr lang="en-ID" dirty="0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18417E4F-23F3-5B27-F48C-79C2DDA5584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3493" y="4436552"/>
            <a:ext cx="3723859" cy="2091206"/>
          </a:xfrm>
          <a:prstGeom prst="rect">
            <a:avLst/>
          </a:prstGeom>
        </p:spPr>
      </p:pic>
      <p:sp>
        <p:nvSpPr>
          <p:cNvPr id="19" name="Rectangle 18">
            <a:extLst>
              <a:ext uri="{FF2B5EF4-FFF2-40B4-BE49-F238E27FC236}">
                <a16:creationId xmlns:a16="http://schemas.microsoft.com/office/drawing/2014/main" id="{D5A4ADA9-12C9-9CB1-95E4-A0D6CA3A41B8}"/>
              </a:ext>
            </a:extLst>
          </p:cNvPr>
          <p:cNvSpPr/>
          <p:nvPr/>
        </p:nvSpPr>
        <p:spPr>
          <a:xfrm>
            <a:off x="8507896" y="5035826"/>
            <a:ext cx="1961321" cy="11661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MAKAM</a:t>
            </a:r>
          </a:p>
          <a:p>
            <a:pPr algn="ctr"/>
            <a:r>
              <a:rPr lang="en-US" dirty="0"/>
              <a:t>SUNAN KALIJAGA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3576400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BEFB00D-8841-1CA0-DD1B-7B84D7AACC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"/>
            <a:ext cx="12192001" cy="6855791"/>
          </a:xfrm>
          <a:prstGeom prst="rect">
            <a:avLst/>
          </a:prstGeom>
          <a:effectLst>
            <a:softEdge rad="127000"/>
          </a:effec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DD35A423-0522-3BC8-D300-AC493928A52B}"/>
              </a:ext>
            </a:extLst>
          </p:cNvPr>
          <p:cNvSpPr/>
          <p:nvPr/>
        </p:nvSpPr>
        <p:spPr>
          <a:xfrm>
            <a:off x="450574" y="291548"/>
            <a:ext cx="2584174" cy="42406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B.NAMA RAJA-RAJA</a:t>
            </a:r>
            <a:endParaRPr lang="en-ID" dirty="0">
              <a:solidFill>
                <a:schemeClr val="tx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589B3D1-A4D4-209D-0103-2CBA369722D8}"/>
              </a:ext>
            </a:extLst>
          </p:cNvPr>
          <p:cNvSpPr/>
          <p:nvPr/>
        </p:nvSpPr>
        <p:spPr>
          <a:xfrm>
            <a:off x="251792" y="212035"/>
            <a:ext cx="2875721" cy="56984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F. SUMBER</a:t>
            </a:r>
            <a:endParaRPr lang="en-ID" dirty="0">
              <a:solidFill>
                <a:schemeClr val="tx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8F7082D-6418-5221-27C6-F2725E93824A}"/>
              </a:ext>
            </a:extLst>
          </p:cNvPr>
          <p:cNvSpPr/>
          <p:nvPr/>
        </p:nvSpPr>
        <p:spPr>
          <a:xfrm>
            <a:off x="1444487" y="1736035"/>
            <a:ext cx="9223513" cy="3829878"/>
          </a:xfrm>
          <a:prstGeom prst="rect">
            <a:avLst/>
          </a:prstGeom>
          <a:solidFill>
            <a:srgbClr val="A788B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-https://images.app.goo.gl/u5HkVQJ6JgHrtCLW9</a:t>
            </a:r>
          </a:p>
          <a:p>
            <a:pPr algn="ctr"/>
            <a:r>
              <a:rPr lang="en-US" dirty="0">
                <a:hlinkClick r:id="rId3"/>
              </a:rPr>
              <a:t>-https://images.app.goo.gl/gEk8NicyEUpG7UnP8</a:t>
            </a:r>
            <a:endParaRPr lang="en-US" dirty="0"/>
          </a:p>
          <a:p>
            <a:pPr algn="ctr"/>
            <a:r>
              <a:rPr lang="en-US" dirty="0"/>
              <a:t>-https://images.app.goo.gl/mAkFhWYoAL9Y5iAP9</a:t>
            </a:r>
          </a:p>
          <a:p>
            <a:pPr algn="ctr"/>
            <a:r>
              <a:rPr lang="en-US" dirty="0"/>
              <a:t>-</a:t>
            </a:r>
            <a:r>
              <a:rPr lang="en-US" dirty="0" err="1"/>
              <a:t>Soedjito</a:t>
            </a:r>
            <a:r>
              <a:rPr lang="en-US" dirty="0"/>
              <a:t> Abimanyu.2013.</a:t>
            </a:r>
            <a:r>
              <a:rPr lang="en-US" i="1" dirty="0"/>
              <a:t>BABAD TANAH JAWI.</a:t>
            </a:r>
            <a:r>
              <a:rPr lang="en-US" dirty="0"/>
              <a:t> Yogyakarta, </a:t>
            </a:r>
            <a:r>
              <a:rPr lang="en-US" dirty="0" err="1"/>
              <a:t>Laksana</a:t>
            </a:r>
            <a:endParaRPr lang="en-US" dirty="0"/>
          </a:p>
          <a:p>
            <a:pPr algn="ctr"/>
            <a:r>
              <a:rPr lang="en-US" dirty="0"/>
              <a:t>-Tome </a:t>
            </a:r>
            <a:r>
              <a:rPr lang="en-US" dirty="0" err="1"/>
              <a:t>Pires.</a:t>
            </a:r>
            <a:r>
              <a:rPr lang="en-US" i="1" dirty="0" err="1"/>
              <a:t>Suma</a:t>
            </a:r>
            <a:r>
              <a:rPr lang="en-US" i="1" dirty="0"/>
              <a:t> Oriental.</a:t>
            </a:r>
          </a:p>
          <a:p>
            <a:pPr algn="ctr"/>
            <a:r>
              <a:rPr lang="en-US" i="1" dirty="0"/>
              <a:t>-</a:t>
            </a:r>
            <a:r>
              <a:rPr lang="en-US" dirty="0"/>
              <a:t>Agus Sunyoto.2016.</a:t>
            </a:r>
            <a:r>
              <a:rPr lang="en-US" i="1" dirty="0"/>
              <a:t>ATLAS WALI </a:t>
            </a:r>
            <a:r>
              <a:rPr lang="en-US" i="1" dirty="0" err="1"/>
              <a:t>SONGO.</a:t>
            </a:r>
            <a:r>
              <a:rPr lang="en-US" err="1"/>
              <a:t>Tangerang</a:t>
            </a:r>
            <a:r>
              <a:rPr lang="en-US"/>
              <a:t>.Mizan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7841831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348C62D-2CF0-6357-03C1-084675037B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effectLst>
            <a:softEdge rad="127000"/>
          </a:effec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1643EAAD-7567-161A-DBC2-05DA20ADAA3C}"/>
              </a:ext>
            </a:extLst>
          </p:cNvPr>
          <p:cNvSpPr/>
          <p:nvPr/>
        </p:nvSpPr>
        <p:spPr>
          <a:xfrm>
            <a:off x="1177500" y="1331843"/>
            <a:ext cx="4479235" cy="2272747"/>
          </a:xfrm>
          <a:prstGeom prst="rect">
            <a:avLst/>
          </a:prstGeom>
          <a:solidFill>
            <a:srgbClr val="A788B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NAMA ANGGOTA:</a:t>
            </a:r>
          </a:p>
          <a:p>
            <a:pPr marL="342900" indent="-342900">
              <a:buAutoNum type="arabicPeriod"/>
            </a:pPr>
            <a:r>
              <a:rPr lang="en-US" dirty="0"/>
              <a:t>AKHDAN ZUHDI AZIZI (02)</a:t>
            </a:r>
          </a:p>
          <a:p>
            <a:r>
              <a:rPr lang="en-US" dirty="0"/>
              <a:t>2.   AUDRIA RAIHANNA PUTRI SUBANDI (07)</a:t>
            </a:r>
          </a:p>
          <a:p>
            <a:pPr marL="342900" indent="-342900">
              <a:buAutoNum type="arabicPeriod" startAt="3"/>
            </a:pPr>
            <a:r>
              <a:rPr lang="en-US" dirty="0"/>
              <a:t>HASNA DWI FAKHIRAH (18)</a:t>
            </a:r>
          </a:p>
          <a:p>
            <a:pPr marL="342900" indent="-342900">
              <a:buAutoNum type="arabicPeriod" startAt="4"/>
            </a:pPr>
            <a:r>
              <a:rPr lang="en-US" dirty="0"/>
              <a:t>RIYADH MAULANA DIRGANTARA (34)</a:t>
            </a:r>
          </a:p>
          <a:p>
            <a:r>
              <a:rPr lang="en-US" dirty="0"/>
              <a:t>5.   SHABRINA RAFA NASYITA (35)</a:t>
            </a:r>
          </a:p>
          <a:p>
            <a:endParaRPr lang="en-ID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C17E174-6BD0-C044-4DCC-28B006D4C29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0974" y="813308"/>
            <a:ext cx="3553526" cy="4396318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23987599-9347-E197-8911-2D82C1EE86A8}"/>
              </a:ext>
            </a:extLst>
          </p:cNvPr>
          <p:cNvSpPr/>
          <p:nvPr/>
        </p:nvSpPr>
        <p:spPr>
          <a:xfrm>
            <a:off x="7235687" y="5209626"/>
            <a:ext cx="4041913" cy="629299"/>
          </a:xfrm>
          <a:prstGeom prst="rect">
            <a:avLst/>
          </a:prstGeom>
          <a:solidFill>
            <a:srgbClr val="A788B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RIYADH MAULANA DIRGANTARA</a:t>
            </a:r>
          </a:p>
          <a:p>
            <a:pPr algn="ctr"/>
            <a:r>
              <a:rPr lang="en-US" dirty="0"/>
              <a:t>SEBAGAI PENYUSUN 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40560541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6BA2247-5AF9-A2CB-747F-232AA2F6113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effectLst>
            <a:softEdge rad="127000"/>
          </a:effec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D2C1A237-3BCE-22C5-9350-E82BEE38186A}"/>
              </a:ext>
            </a:extLst>
          </p:cNvPr>
          <p:cNvSpPr/>
          <p:nvPr/>
        </p:nvSpPr>
        <p:spPr>
          <a:xfrm>
            <a:off x="914401" y="1417983"/>
            <a:ext cx="5075582" cy="1736034"/>
          </a:xfrm>
          <a:prstGeom prst="rect">
            <a:avLst/>
          </a:prstGeom>
          <a:solidFill>
            <a:srgbClr val="A788B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dirty="0"/>
              <a:t>Kerajaan </a:t>
            </a:r>
            <a:r>
              <a:rPr lang="en-US" dirty="0" err="1"/>
              <a:t>Demak</a:t>
            </a:r>
            <a:r>
              <a:rPr lang="en-US" dirty="0"/>
              <a:t> </a:t>
            </a:r>
            <a:r>
              <a:rPr lang="en-US" dirty="0" err="1"/>
              <a:t>mungkin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sering</a:t>
            </a:r>
            <a:r>
              <a:rPr lang="en-US" dirty="0"/>
              <a:t> di </a:t>
            </a:r>
            <a:r>
              <a:rPr lang="en-US" dirty="0" err="1"/>
              <a:t>dengar</a:t>
            </a:r>
            <a:r>
              <a:rPr lang="en-US" dirty="0"/>
              <a:t> oleh orang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letaknya</a:t>
            </a:r>
            <a:r>
              <a:rPr lang="en-US" dirty="0"/>
              <a:t> yang </a:t>
            </a:r>
            <a:r>
              <a:rPr lang="en-US" dirty="0" err="1"/>
              <a:t>berada</a:t>
            </a:r>
            <a:r>
              <a:rPr lang="en-US" dirty="0"/>
              <a:t> di </a:t>
            </a:r>
            <a:r>
              <a:rPr lang="en-US" dirty="0" err="1"/>
              <a:t>pulau</a:t>
            </a:r>
            <a:r>
              <a:rPr lang="en-US" dirty="0"/>
              <a:t> </a:t>
            </a:r>
            <a:r>
              <a:rPr lang="en-US" dirty="0" err="1"/>
              <a:t>Jawa</a:t>
            </a:r>
            <a:r>
              <a:rPr lang="en-US" dirty="0"/>
              <a:t>. Kerajaan </a:t>
            </a:r>
            <a:r>
              <a:rPr lang="en-US" dirty="0" err="1"/>
              <a:t>Demak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kerajaan</a:t>
            </a:r>
            <a:r>
              <a:rPr lang="en-US" dirty="0"/>
              <a:t> </a:t>
            </a:r>
            <a:r>
              <a:rPr lang="en-US" dirty="0" err="1"/>
              <a:t>islam</a:t>
            </a:r>
            <a:r>
              <a:rPr lang="en-US" dirty="0"/>
              <a:t> yang </a:t>
            </a:r>
            <a:r>
              <a:rPr lang="en-US" dirty="0" err="1"/>
              <a:t>ada</a:t>
            </a:r>
            <a:r>
              <a:rPr lang="en-US" dirty="0"/>
              <a:t> di </a:t>
            </a:r>
            <a:r>
              <a:rPr lang="en-US" dirty="0" err="1"/>
              <a:t>Pulau</a:t>
            </a:r>
            <a:r>
              <a:rPr lang="en-US" dirty="0"/>
              <a:t> </a:t>
            </a:r>
            <a:r>
              <a:rPr lang="en-US" dirty="0" err="1"/>
              <a:t>Jawa</a:t>
            </a:r>
            <a:r>
              <a:rPr lang="en-US" dirty="0"/>
              <a:t> dan </a:t>
            </a:r>
            <a:r>
              <a:rPr lang="en-US" dirty="0" err="1"/>
              <a:t>masih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hubungannya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kerajaan</a:t>
            </a:r>
            <a:r>
              <a:rPr lang="en-US" dirty="0"/>
              <a:t> Nusantara,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Majapahit</a:t>
            </a:r>
            <a:r>
              <a:rPr lang="en-US" dirty="0"/>
              <a:t>. </a:t>
            </a:r>
            <a:r>
              <a:rPr lang="en-US" dirty="0" err="1"/>
              <a:t>Demak</a:t>
            </a:r>
            <a:r>
              <a:rPr lang="en-US" dirty="0"/>
              <a:t> </a:t>
            </a:r>
            <a:r>
              <a:rPr lang="en-US" dirty="0" err="1"/>
              <a:t>berasal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kata “</a:t>
            </a:r>
            <a:r>
              <a:rPr lang="en-US" i="1" dirty="0" err="1"/>
              <a:t>Dhima</a:t>
            </a:r>
            <a:r>
              <a:rPr lang="en-US" i="1" dirty="0"/>
              <a:t>” </a:t>
            </a:r>
            <a:r>
              <a:rPr lang="en-US" dirty="0"/>
              <a:t>yang </a:t>
            </a:r>
            <a:r>
              <a:rPr lang="en-US" dirty="0" err="1"/>
              <a:t>artinya</a:t>
            </a:r>
            <a:r>
              <a:rPr lang="en-US" dirty="0"/>
              <a:t> </a:t>
            </a:r>
            <a:r>
              <a:rPr lang="en-US" dirty="0" err="1"/>
              <a:t>mengandung</a:t>
            </a:r>
            <a:r>
              <a:rPr lang="en-US" dirty="0"/>
              <a:t> air</a:t>
            </a:r>
            <a:endParaRPr lang="en-ID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56E9668-112D-47C9-010D-7E86DAA9DCB6}"/>
              </a:ext>
            </a:extLst>
          </p:cNvPr>
          <p:cNvSpPr/>
          <p:nvPr/>
        </p:nvSpPr>
        <p:spPr>
          <a:xfrm>
            <a:off x="6096000" y="3684104"/>
            <a:ext cx="4943061" cy="1934818"/>
          </a:xfrm>
          <a:prstGeom prst="rect">
            <a:avLst/>
          </a:prstGeom>
          <a:solidFill>
            <a:srgbClr val="A788B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dirty="0"/>
              <a:t>Lalu, </a:t>
            </a:r>
            <a:r>
              <a:rPr lang="en-US" dirty="0" err="1"/>
              <a:t>kapan</a:t>
            </a:r>
            <a:r>
              <a:rPr lang="en-US" dirty="0"/>
              <a:t> </a:t>
            </a:r>
            <a:r>
              <a:rPr lang="en-US" dirty="0" err="1"/>
              <a:t>kerajaan</a:t>
            </a:r>
            <a:r>
              <a:rPr lang="en-US" dirty="0"/>
              <a:t> </a:t>
            </a:r>
            <a:r>
              <a:rPr lang="en-US" dirty="0" err="1"/>
              <a:t>Demak</a:t>
            </a:r>
            <a:r>
              <a:rPr lang="en-US" dirty="0"/>
              <a:t> </a:t>
            </a:r>
            <a:r>
              <a:rPr lang="en-US" dirty="0" err="1"/>
              <a:t>berdiri</a:t>
            </a:r>
            <a:r>
              <a:rPr lang="en-US" dirty="0"/>
              <a:t>? </a:t>
            </a:r>
            <a:r>
              <a:rPr lang="en-US" dirty="0" err="1"/>
              <a:t>Apa</a:t>
            </a:r>
            <a:r>
              <a:rPr lang="en-US" dirty="0"/>
              <a:t> </a:t>
            </a:r>
            <a:r>
              <a:rPr lang="en-US" dirty="0" err="1"/>
              <a:t>latar</a:t>
            </a:r>
            <a:r>
              <a:rPr lang="en-US" dirty="0"/>
              <a:t> </a:t>
            </a:r>
            <a:r>
              <a:rPr lang="en-US" dirty="0" err="1"/>
              <a:t>belakang</a:t>
            </a:r>
            <a:r>
              <a:rPr lang="en-US" dirty="0"/>
              <a:t> </a:t>
            </a:r>
            <a:r>
              <a:rPr lang="en-US" dirty="0" err="1"/>
              <a:t>didirikannya</a:t>
            </a:r>
            <a:r>
              <a:rPr lang="en-US" dirty="0"/>
              <a:t>? </a:t>
            </a:r>
            <a:r>
              <a:rPr lang="en-US" dirty="0" err="1"/>
              <a:t>Siapa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 raja yang </a:t>
            </a:r>
            <a:r>
              <a:rPr lang="en-US" dirty="0" err="1"/>
              <a:t>memimpin</a:t>
            </a:r>
            <a:r>
              <a:rPr lang="en-US" dirty="0"/>
              <a:t>? </a:t>
            </a:r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kehidupan</a:t>
            </a:r>
            <a:r>
              <a:rPr lang="en-US" dirty="0"/>
              <a:t> </a:t>
            </a:r>
            <a:r>
              <a:rPr lang="en-US" dirty="0" err="1"/>
              <a:t>masyarakatnya</a:t>
            </a:r>
            <a:r>
              <a:rPr lang="en-US" dirty="0"/>
              <a:t>? </a:t>
            </a:r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runtuh</a:t>
            </a:r>
            <a:r>
              <a:rPr lang="en-US" dirty="0"/>
              <a:t>?</a:t>
            </a:r>
          </a:p>
          <a:p>
            <a:pPr algn="just"/>
            <a:endParaRPr lang="en-US" dirty="0"/>
          </a:p>
          <a:p>
            <a:pPr algn="just"/>
            <a:r>
              <a:rPr lang="en-US" dirty="0"/>
              <a:t>Check it out</a:t>
            </a:r>
            <a:r>
              <a:rPr lang="en-US" dirty="0">
                <a:sym typeface="Wingdings" panose="05000000000000000000" pitchFamily="2" charset="2"/>
              </a:rPr>
              <a:t></a:t>
            </a:r>
          </a:p>
        </p:txBody>
      </p:sp>
    </p:spTree>
    <p:extLst>
      <p:ext uri="{BB962C8B-B14F-4D97-AF65-F5344CB8AC3E}">
        <p14:creationId xmlns:p14="http://schemas.microsoft.com/office/powerpoint/2010/main" val="37016255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18E6FB0-9D1E-D4AA-72E4-2A901916CF6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876"/>
            <a:ext cx="12192000" cy="6858000"/>
          </a:xfrm>
          <a:prstGeom prst="rect">
            <a:avLst/>
          </a:prstGeom>
          <a:effectLst>
            <a:softEdge rad="127000"/>
          </a:effec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97A93CD5-EE5B-BBDC-1550-6706FC669EDB}"/>
              </a:ext>
            </a:extLst>
          </p:cNvPr>
          <p:cNvSpPr/>
          <p:nvPr/>
        </p:nvSpPr>
        <p:spPr>
          <a:xfrm>
            <a:off x="251792" y="212035"/>
            <a:ext cx="2570921" cy="56984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A.LATAR BELAKANG</a:t>
            </a:r>
            <a:endParaRPr lang="en-ID" dirty="0">
              <a:solidFill>
                <a:schemeClr val="tx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A9AF8DF-1EDF-E65E-FDBB-3E57FDCA223A}"/>
              </a:ext>
            </a:extLst>
          </p:cNvPr>
          <p:cNvSpPr/>
          <p:nvPr/>
        </p:nvSpPr>
        <p:spPr>
          <a:xfrm>
            <a:off x="602308" y="887895"/>
            <a:ext cx="5115339" cy="2703443"/>
          </a:xfrm>
          <a:prstGeom prst="rect">
            <a:avLst/>
          </a:prstGeom>
          <a:solidFill>
            <a:srgbClr val="A788B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dirty="0"/>
              <a:t>Raden </a:t>
            </a:r>
            <a:r>
              <a:rPr lang="en-US" dirty="0" err="1"/>
              <a:t>Patah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Raja </a:t>
            </a:r>
            <a:r>
              <a:rPr lang="en-US" dirty="0" err="1"/>
              <a:t>Majapahit</a:t>
            </a:r>
            <a:r>
              <a:rPr lang="en-US" dirty="0"/>
              <a:t> </a:t>
            </a:r>
            <a:r>
              <a:rPr lang="en-US" dirty="0" err="1"/>
              <a:t>terakhir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 Prabu </a:t>
            </a:r>
            <a:r>
              <a:rPr lang="en-US" dirty="0" err="1"/>
              <a:t>Brawijaya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seorang</a:t>
            </a:r>
            <a:r>
              <a:rPr lang="en-US" dirty="0"/>
              <a:t> Perempuan </a:t>
            </a:r>
            <a:r>
              <a:rPr lang="en-US" dirty="0" err="1"/>
              <a:t>Cina</a:t>
            </a:r>
            <a:r>
              <a:rPr lang="en-US" dirty="0"/>
              <a:t> </a:t>
            </a:r>
            <a:r>
              <a:rPr lang="en-US" dirty="0" err="1"/>
              <a:t>muslim</a:t>
            </a:r>
            <a:r>
              <a:rPr lang="en-US" dirty="0"/>
              <a:t> </a:t>
            </a:r>
            <a:r>
              <a:rPr lang="en-US" dirty="0" err="1"/>
              <a:t>asal</a:t>
            </a:r>
            <a:r>
              <a:rPr lang="en-US" dirty="0"/>
              <a:t> Gresik yang Bernama Siu Ban Ci. Prabu </a:t>
            </a:r>
            <a:r>
              <a:rPr lang="en-US" dirty="0" err="1"/>
              <a:t>Brawijaya</a:t>
            </a:r>
            <a:r>
              <a:rPr lang="en-US" dirty="0"/>
              <a:t> </a:t>
            </a:r>
            <a:r>
              <a:rPr lang="en-US" dirty="0" err="1"/>
              <a:t>menceraikan</a:t>
            </a:r>
            <a:r>
              <a:rPr lang="en-US" dirty="0"/>
              <a:t> </a:t>
            </a:r>
            <a:r>
              <a:rPr lang="en-US" dirty="0" err="1"/>
              <a:t>selirnya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Permaisuri</a:t>
            </a:r>
            <a:r>
              <a:rPr lang="en-US" dirty="0"/>
              <a:t> Prabu </a:t>
            </a:r>
            <a:r>
              <a:rPr lang="en-US" dirty="0" err="1"/>
              <a:t>Brawijaya</a:t>
            </a:r>
            <a:r>
              <a:rPr lang="en-US" dirty="0"/>
              <a:t> yang </a:t>
            </a:r>
            <a:r>
              <a:rPr lang="en-US" dirty="0" err="1"/>
              <a:t>berasal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Champa </a:t>
            </a:r>
            <a:r>
              <a:rPr lang="en-US" dirty="0" err="1"/>
              <a:t>cemburu</a:t>
            </a:r>
            <a:r>
              <a:rPr lang="en-US" dirty="0"/>
              <a:t>. </a:t>
            </a:r>
            <a:r>
              <a:rPr lang="en-US" dirty="0" err="1"/>
              <a:t>Maka</a:t>
            </a:r>
            <a:r>
              <a:rPr lang="en-US" dirty="0"/>
              <a:t> Siu Ban Ci yang pada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sedang</a:t>
            </a:r>
            <a:r>
              <a:rPr lang="en-US" dirty="0"/>
              <a:t> </a:t>
            </a:r>
            <a:r>
              <a:rPr lang="en-US" dirty="0" err="1"/>
              <a:t>mengandung</a:t>
            </a:r>
            <a:r>
              <a:rPr lang="en-US" dirty="0"/>
              <a:t> Raden </a:t>
            </a:r>
            <a:r>
              <a:rPr lang="en-US" dirty="0" err="1"/>
              <a:t>Patah</a:t>
            </a:r>
            <a:r>
              <a:rPr lang="en-US" dirty="0"/>
              <a:t> </a:t>
            </a:r>
            <a:r>
              <a:rPr lang="en-US" dirty="0" err="1"/>
              <a:t>diserahkan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Arya Damar (Adipati Palembang)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dijadikan</a:t>
            </a:r>
            <a:r>
              <a:rPr lang="en-US" dirty="0"/>
              <a:t> </a:t>
            </a:r>
            <a:r>
              <a:rPr lang="en-US" dirty="0" err="1"/>
              <a:t>istri</a:t>
            </a:r>
            <a:r>
              <a:rPr lang="en-US" dirty="0"/>
              <a:t> </a:t>
            </a:r>
            <a:r>
              <a:rPr lang="en-US" dirty="0" err="1"/>
              <a:t>lalu</a:t>
            </a:r>
            <a:r>
              <a:rPr lang="en-US" dirty="0"/>
              <a:t> </a:t>
            </a:r>
            <a:r>
              <a:rPr lang="en-US" dirty="0" err="1"/>
              <a:t>dibawa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Palembang. </a:t>
            </a:r>
            <a:endParaRPr lang="en-ID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B94E77A-B2B4-1607-7D6B-937A65B920D5}"/>
              </a:ext>
            </a:extLst>
          </p:cNvPr>
          <p:cNvSpPr/>
          <p:nvPr/>
        </p:nvSpPr>
        <p:spPr>
          <a:xfrm>
            <a:off x="6589977" y="887895"/>
            <a:ext cx="4513031" cy="1855304"/>
          </a:xfrm>
          <a:prstGeom prst="rect">
            <a:avLst/>
          </a:prstGeom>
          <a:solidFill>
            <a:srgbClr val="A788B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dirty="0"/>
              <a:t>Hasil </a:t>
            </a:r>
            <a:r>
              <a:rPr lang="en-US" dirty="0" err="1"/>
              <a:t>perkawinan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Arya Damar dan Siu Ban Ci </a:t>
            </a:r>
            <a:r>
              <a:rPr lang="en-US" dirty="0" err="1"/>
              <a:t>adalah</a:t>
            </a:r>
            <a:r>
              <a:rPr lang="en-US" dirty="0"/>
              <a:t> Raden </a:t>
            </a:r>
            <a:r>
              <a:rPr lang="en-US" dirty="0" err="1"/>
              <a:t>Kusen</a:t>
            </a:r>
            <a:r>
              <a:rPr lang="en-US" dirty="0"/>
              <a:t>, </a:t>
            </a:r>
            <a:r>
              <a:rPr lang="en-US" dirty="0" err="1"/>
              <a:t>jadi</a:t>
            </a:r>
            <a:r>
              <a:rPr lang="en-US" dirty="0"/>
              <a:t> Raden </a:t>
            </a:r>
            <a:r>
              <a:rPr lang="en-US" dirty="0" err="1"/>
              <a:t>Patah</a:t>
            </a:r>
            <a:r>
              <a:rPr lang="en-US" dirty="0"/>
              <a:t> dan Raden </a:t>
            </a:r>
            <a:r>
              <a:rPr lang="en-US" dirty="0" err="1"/>
              <a:t>Kusen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saudara</a:t>
            </a:r>
            <a:r>
              <a:rPr lang="en-US" dirty="0"/>
              <a:t> </a:t>
            </a:r>
            <a:r>
              <a:rPr lang="en-US" dirty="0" err="1"/>
              <a:t>berbeda</a:t>
            </a:r>
            <a:r>
              <a:rPr lang="en-US" dirty="0"/>
              <a:t> </a:t>
            </a:r>
            <a:r>
              <a:rPr lang="en-US" dirty="0" err="1"/>
              <a:t>bapak</a:t>
            </a:r>
            <a:r>
              <a:rPr lang="en-US" dirty="0"/>
              <a:t>. Raden </a:t>
            </a:r>
            <a:r>
              <a:rPr lang="en-US" dirty="0" err="1"/>
              <a:t>Kusen</a:t>
            </a:r>
            <a:r>
              <a:rPr lang="en-US" dirty="0"/>
              <a:t> dan Raden </a:t>
            </a:r>
            <a:r>
              <a:rPr lang="en-US" dirty="0" err="1"/>
              <a:t>Patah</a:t>
            </a:r>
            <a:r>
              <a:rPr lang="en-US" dirty="0"/>
              <a:t> </a:t>
            </a:r>
            <a:r>
              <a:rPr lang="en-US" dirty="0" err="1"/>
              <a:t>merantau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tanah</a:t>
            </a:r>
            <a:r>
              <a:rPr lang="en-US" dirty="0"/>
              <a:t> </a:t>
            </a:r>
            <a:r>
              <a:rPr lang="en-US" dirty="0" err="1"/>
              <a:t>Jawa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berguru</a:t>
            </a:r>
            <a:r>
              <a:rPr lang="en-US" dirty="0"/>
              <a:t> agama Islam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Sunan</a:t>
            </a:r>
            <a:r>
              <a:rPr lang="en-US" dirty="0"/>
              <a:t> </a:t>
            </a:r>
            <a:r>
              <a:rPr lang="en-US" dirty="0" err="1"/>
              <a:t>Ampel</a:t>
            </a:r>
            <a:r>
              <a:rPr lang="en-US" dirty="0"/>
              <a:t>. </a:t>
            </a:r>
            <a:endParaRPr lang="en-ID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DD37792-8770-BE5C-A08C-F75BAC615344}"/>
              </a:ext>
            </a:extLst>
          </p:cNvPr>
          <p:cNvSpPr/>
          <p:nvPr/>
        </p:nvSpPr>
        <p:spPr>
          <a:xfrm>
            <a:off x="602308" y="3664223"/>
            <a:ext cx="5115339" cy="1948070"/>
          </a:xfrm>
          <a:prstGeom prst="rect">
            <a:avLst/>
          </a:prstGeom>
          <a:solidFill>
            <a:srgbClr val="A788B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dirty="0" err="1"/>
              <a:t>Mengetahui</a:t>
            </a:r>
            <a:r>
              <a:rPr lang="en-US" dirty="0"/>
              <a:t> </a:t>
            </a:r>
            <a:r>
              <a:rPr lang="en-US" dirty="0" err="1"/>
              <a:t>kedatangan</a:t>
            </a:r>
            <a:r>
              <a:rPr lang="en-US" dirty="0"/>
              <a:t> </a:t>
            </a:r>
            <a:r>
              <a:rPr lang="en-US" dirty="0" err="1"/>
              <a:t>anak</a:t>
            </a:r>
            <a:r>
              <a:rPr lang="en-US" dirty="0"/>
              <a:t> dan </a:t>
            </a:r>
            <a:r>
              <a:rPr lang="en-US" dirty="0" err="1"/>
              <a:t>cucunya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Majapahit</a:t>
            </a:r>
            <a:r>
              <a:rPr lang="en-US" dirty="0"/>
              <a:t>, sang Prabu </a:t>
            </a:r>
            <a:r>
              <a:rPr lang="en-US" dirty="0" err="1"/>
              <a:t>mengundang</a:t>
            </a:r>
            <a:r>
              <a:rPr lang="en-US" dirty="0"/>
              <a:t> Raden </a:t>
            </a:r>
            <a:r>
              <a:rPr lang="en-US" dirty="0" err="1"/>
              <a:t>Kusen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istana</a:t>
            </a:r>
            <a:r>
              <a:rPr lang="en-US" dirty="0"/>
              <a:t> dan </a:t>
            </a:r>
            <a:r>
              <a:rPr lang="en-US" dirty="0" err="1"/>
              <a:t>mengangkatnya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adipati</a:t>
            </a:r>
            <a:r>
              <a:rPr lang="en-US" dirty="0"/>
              <a:t> </a:t>
            </a:r>
            <a:r>
              <a:rPr lang="en-US" dirty="0" err="1"/>
              <a:t>Terung</a:t>
            </a:r>
            <a:r>
              <a:rPr lang="en-US" dirty="0"/>
              <a:t>. Raden </a:t>
            </a:r>
            <a:r>
              <a:rPr lang="en-US" dirty="0" err="1"/>
              <a:t>Patah</a:t>
            </a:r>
            <a:r>
              <a:rPr lang="en-US" dirty="0"/>
              <a:t> yang </a:t>
            </a:r>
            <a:r>
              <a:rPr lang="en-US" dirty="0" err="1"/>
              <a:t>membangun</a:t>
            </a:r>
            <a:r>
              <a:rPr lang="en-US" dirty="0"/>
              <a:t> </a:t>
            </a:r>
            <a:r>
              <a:rPr lang="en-US" dirty="0" err="1"/>
              <a:t>pesantren</a:t>
            </a:r>
            <a:r>
              <a:rPr lang="en-US" dirty="0"/>
              <a:t> di </a:t>
            </a:r>
            <a:r>
              <a:rPr lang="en-US" dirty="0" err="1"/>
              <a:t>Demak</a:t>
            </a:r>
            <a:r>
              <a:rPr lang="en-US" dirty="0"/>
              <a:t> </a:t>
            </a:r>
            <a:r>
              <a:rPr lang="en-US" dirty="0" err="1"/>
              <a:t>menuruti</a:t>
            </a:r>
            <a:r>
              <a:rPr lang="en-US" dirty="0"/>
              <a:t> </a:t>
            </a:r>
            <a:r>
              <a:rPr lang="en-US" dirty="0" err="1"/>
              <a:t>perintah</a:t>
            </a:r>
            <a:r>
              <a:rPr lang="en-US" dirty="0"/>
              <a:t> </a:t>
            </a:r>
            <a:r>
              <a:rPr lang="en-US" dirty="0" err="1"/>
              <a:t>Sunan</a:t>
            </a:r>
            <a:r>
              <a:rPr lang="en-US" dirty="0"/>
              <a:t> </a:t>
            </a:r>
            <a:r>
              <a:rPr lang="en-US" dirty="0" err="1"/>
              <a:t>Ampel</a:t>
            </a:r>
            <a:r>
              <a:rPr lang="en-US" dirty="0"/>
              <a:t> </a:t>
            </a:r>
            <a:r>
              <a:rPr lang="en-US" dirty="0" err="1"/>
              <a:t>dipanggil</a:t>
            </a:r>
            <a:r>
              <a:rPr lang="en-US" dirty="0"/>
              <a:t> Prabu </a:t>
            </a:r>
            <a:r>
              <a:rPr lang="en-US" dirty="0" err="1"/>
              <a:t>Brawijaya</a:t>
            </a:r>
            <a:r>
              <a:rPr lang="en-US" dirty="0"/>
              <a:t> dan </a:t>
            </a:r>
            <a:r>
              <a:rPr lang="en-US" dirty="0" err="1"/>
              <a:t>mengangkatnya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Adipati </a:t>
            </a:r>
            <a:r>
              <a:rPr lang="en-US" dirty="0" err="1"/>
              <a:t>Demak</a:t>
            </a:r>
            <a:endParaRPr lang="en-ID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6E5CABF-9D13-8BE6-46F8-6A65F38F80ED}"/>
              </a:ext>
            </a:extLst>
          </p:cNvPr>
          <p:cNvSpPr/>
          <p:nvPr/>
        </p:nvSpPr>
        <p:spPr>
          <a:xfrm>
            <a:off x="6589978" y="2968486"/>
            <a:ext cx="4513030" cy="1736034"/>
          </a:xfrm>
          <a:prstGeom prst="rect">
            <a:avLst/>
          </a:prstGeom>
          <a:solidFill>
            <a:srgbClr val="A788B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dirty="0" err="1"/>
              <a:t>Melemahnya</a:t>
            </a:r>
            <a:r>
              <a:rPr lang="en-US" dirty="0"/>
              <a:t> </a:t>
            </a:r>
            <a:r>
              <a:rPr lang="en-US" dirty="0" err="1"/>
              <a:t>Majapahit</a:t>
            </a:r>
            <a:r>
              <a:rPr lang="en-US" dirty="0"/>
              <a:t> </a:t>
            </a:r>
            <a:r>
              <a:rPr lang="en-US" dirty="0" err="1"/>
              <a:t>akibat</a:t>
            </a:r>
            <a:r>
              <a:rPr lang="en-US" dirty="0"/>
              <a:t> </a:t>
            </a:r>
            <a:r>
              <a:rPr lang="en-US" dirty="0" err="1"/>
              <a:t>perebutan</a:t>
            </a:r>
            <a:r>
              <a:rPr lang="en-US" dirty="0"/>
              <a:t> </a:t>
            </a:r>
            <a:r>
              <a:rPr lang="en-US" dirty="0" err="1"/>
              <a:t>kekuasaan</a:t>
            </a:r>
            <a:r>
              <a:rPr lang="en-US" dirty="0"/>
              <a:t> di </a:t>
            </a:r>
            <a:r>
              <a:rPr lang="en-US" dirty="0" err="1"/>
              <a:t>kalangan</a:t>
            </a:r>
            <a:r>
              <a:rPr lang="en-US" dirty="0"/>
              <a:t> </a:t>
            </a:r>
            <a:r>
              <a:rPr lang="en-US" dirty="0" err="1"/>
              <a:t>keluarga</a:t>
            </a:r>
            <a:r>
              <a:rPr lang="en-US" dirty="0"/>
              <a:t> raja </a:t>
            </a:r>
            <a:r>
              <a:rPr lang="en-US" dirty="0" err="1"/>
              <a:t>menyebabkan</a:t>
            </a:r>
            <a:r>
              <a:rPr lang="en-US" dirty="0"/>
              <a:t> </a:t>
            </a:r>
            <a:r>
              <a:rPr lang="en-US" dirty="0" err="1"/>
              <a:t>bangkitnya</a:t>
            </a:r>
            <a:r>
              <a:rPr lang="en-US" dirty="0"/>
              <a:t> </a:t>
            </a:r>
            <a:r>
              <a:rPr lang="en-US" dirty="0" err="1"/>
              <a:t>Demak</a:t>
            </a:r>
            <a:r>
              <a:rPr lang="en-US" dirty="0"/>
              <a:t>. Bisa </a:t>
            </a:r>
            <a:r>
              <a:rPr lang="en-US" dirty="0" err="1"/>
              <a:t>dikatakan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Demak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islamisasi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kekuasaan</a:t>
            </a:r>
            <a:r>
              <a:rPr lang="en-US" dirty="0"/>
              <a:t> </a:t>
            </a:r>
            <a:r>
              <a:rPr lang="en-US" dirty="0" err="1"/>
              <a:t>politik</a:t>
            </a:r>
            <a:r>
              <a:rPr lang="en-US" dirty="0"/>
              <a:t>.</a:t>
            </a:r>
            <a:endParaRPr lang="en-ID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E975CA7-38CA-6D1A-21C5-5BEE4597965C}"/>
              </a:ext>
            </a:extLst>
          </p:cNvPr>
          <p:cNvSpPr/>
          <p:nvPr/>
        </p:nvSpPr>
        <p:spPr>
          <a:xfrm>
            <a:off x="6589977" y="4936431"/>
            <a:ext cx="4174434" cy="954156"/>
          </a:xfrm>
          <a:prstGeom prst="rect">
            <a:avLst/>
          </a:prstGeom>
          <a:solidFill>
            <a:srgbClr val="A788B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Raden </a:t>
            </a:r>
            <a:r>
              <a:rPr lang="en-US" dirty="0" err="1"/>
              <a:t>Patah</a:t>
            </a:r>
            <a:r>
              <a:rPr lang="en-US" dirty="0"/>
              <a:t> </a:t>
            </a:r>
            <a:r>
              <a:rPr lang="en-US" dirty="0" err="1"/>
              <a:t>mendirikan</a:t>
            </a:r>
            <a:r>
              <a:rPr lang="en-US" dirty="0"/>
              <a:t> </a:t>
            </a:r>
            <a:r>
              <a:rPr lang="en-US" dirty="0" err="1"/>
              <a:t>kerajaan</a:t>
            </a:r>
            <a:r>
              <a:rPr lang="en-US" dirty="0"/>
              <a:t> </a:t>
            </a:r>
            <a:r>
              <a:rPr lang="en-US" dirty="0" err="1"/>
              <a:t>Demak</a:t>
            </a:r>
            <a:r>
              <a:rPr lang="en-US" dirty="0"/>
              <a:t> </a:t>
            </a:r>
            <a:r>
              <a:rPr lang="en-US" dirty="0" err="1"/>
              <a:t>sekitar</a:t>
            </a:r>
            <a:r>
              <a:rPr lang="en-US" dirty="0"/>
              <a:t> </a:t>
            </a:r>
            <a:r>
              <a:rPr lang="en-US" dirty="0" err="1"/>
              <a:t>abad</a:t>
            </a:r>
            <a:r>
              <a:rPr lang="en-US" dirty="0"/>
              <a:t> ke-15,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beribukotakan</a:t>
            </a:r>
            <a:r>
              <a:rPr lang="en-US" dirty="0"/>
              <a:t> di </a:t>
            </a:r>
            <a:r>
              <a:rPr lang="en-US" dirty="0" err="1"/>
              <a:t>Bintara</a:t>
            </a:r>
            <a:r>
              <a:rPr lang="en-US" dirty="0"/>
              <a:t>.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2339286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F594CAA-41C8-C8F1-0F8C-DE3EBFD084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effectLst>
            <a:softEdge rad="127000"/>
          </a:effectLst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D575743-0B5D-885E-BFF4-3719195D9710}"/>
              </a:ext>
            </a:extLst>
          </p:cNvPr>
          <p:cNvSpPr/>
          <p:nvPr/>
        </p:nvSpPr>
        <p:spPr>
          <a:xfrm>
            <a:off x="450574" y="291548"/>
            <a:ext cx="2584174" cy="42406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B.NAMA RAJA-RAJA</a:t>
            </a:r>
            <a:endParaRPr lang="en-ID" dirty="0">
              <a:solidFill>
                <a:schemeClr val="tx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88C9696-B41D-0DFA-7204-47FD8DB80CAB}"/>
              </a:ext>
            </a:extLst>
          </p:cNvPr>
          <p:cNvSpPr/>
          <p:nvPr/>
        </p:nvSpPr>
        <p:spPr>
          <a:xfrm>
            <a:off x="3048000" y="2064025"/>
            <a:ext cx="5857461" cy="1885123"/>
          </a:xfrm>
          <a:prstGeom prst="rect">
            <a:avLst/>
          </a:prstGeom>
          <a:solidFill>
            <a:srgbClr val="A788B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  <a:p>
            <a:endParaRPr lang="en-US" dirty="0"/>
          </a:p>
          <a:p>
            <a:r>
              <a:rPr lang="en-US" dirty="0"/>
              <a:t>Raja yang </a:t>
            </a:r>
            <a:r>
              <a:rPr lang="en-US" dirty="0" err="1"/>
              <a:t>pernah</a:t>
            </a:r>
            <a:r>
              <a:rPr lang="en-US" dirty="0"/>
              <a:t> </a:t>
            </a:r>
            <a:r>
              <a:rPr lang="en-US" dirty="0" err="1"/>
              <a:t>memimpin</a:t>
            </a:r>
            <a:r>
              <a:rPr lang="en-US" dirty="0"/>
              <a:t> </a:t>
            </a:r>
            <a:r>
              <a:rPr lang="en-US" dirty="0" err="1"/>
              <a:t>Demak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:</a:t>
            </a:r>
          </a:p>
          <a:p>
            <a:r>
              <a:rPr lang="en-US" dirty="0"/>
              <a:t>1. Raden </a:t>
            </a:r>
            <a:r>
              <a:rPr lang="en-US" dirty="0" err="1"/>
              <a:t>Patah</a:t>
            </a:r>
            <a:r>
              <a:rPr lang="en-US" dirty="0"/>
              <a:t> (1500-1518)</a:t>
            </a:r>
          </a:p>
          <a:p>
            <a:r>
              <a:rPr lang="en-US" dirty="0"/>
              <a:t>2. Pati </a:t>
            </a:r>
            <a:r>
              <a:rPr lang="en-US" dirty="0" err="1"/>
              <a:t>Unus</a:t>
            </a:r>
            <a:r>
              <a:rPr lang="en-US" dirty="0"/>
              <a:t> ( 1518-1521)</a:t>
            </a:r>
          </a:p>
          <a:p>
            <a:r>
              <a:rPr lang="en-US" dirty="0"/>
              <a:t>3. Sultan </a:t>
            </a:r>
            <a:r>
              <a:rPr lang="en-US" dirty="0" err="1"/>
              <a:t>Trenggana</a:t>
            </a:r>
            <a:r>
              <a:rPr lang="en-US" dirty="0"/>
              <a:t> (1521-1546)</a:t>
            </a:r>
          </a:p>
          <a:p>
            <a:r>
              <a:rPr lang="en-US" dirty="0"/>
              <a:t>4. </a:t>
            </a:r>
            <a:r>
              <a:rPr lang="en-US" dirty="0" err="1"/>
              <a:t>Sunan</a:t>
            </a:r>
            <a:r>
              <a:rPr lang="en-US" dirty="0"/>
              <a:t> </a:t>
            </a:r>
            <a:r>
              <a:rPr lang="en-US" dirty="0" err="1"/>
              <a:t>Prawoto</a:t>
            </a:r>
            <a:r>
              <a:rPr lang="en-US" dirty="0"/>
              <a:t> (1546-1549)</a:t>
            </a:r>
          </a:p>
          <a:p>
            <a:endParaRPr lang="en-US" dirty="0"/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2398094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42262A8-E8A7-B016-4D52-ACAF7E0B206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effectLst>
            <a:softEdge rad="127000"/>
          </a:effec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A92A7210-4E74-0245-C4EC-F2CA2D3DB92B}"/>
              </a:ext>
            </a:extLst>
          </p:cNvPr>
          <p:cNvSpPr/>
          <p:nvPr/>
        </p:nvSpPr>
        <p:spPr>
          <a:xfrm>
            <a:off x="251792" y="212035"/>
            <a:ext cx="2570921" cy="56984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C. RAJA YANG BERJAYA</a:t>
            </a:r>
            <a:endParaRPr lang="en-ID" dirty="0">
              <a:solidFill>
                <a:schemeClr val="tx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A31EC6C-A9EF-485B-574B-2984D075E7B7}"/>
              </a:ext>
            </a:extLst>
          </p:cNvPr>
          <p:cNvSpPr/>
          <p:nvPr/>
        </p:nvSpPr>
        <p:spPr>
          <a:xfrm>
            <a:off x="1086678" y="1593574"/>
            <a:ext cx="5194852" cy="1835426"/>
          </a:xfrm>
          <a:prstGeom prst="rect">
            <a:avLst/>
          </a:prstGeom>
          <a:solidFill>
            <a:srgbClr val="A788B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dirty="0"/>
              <a:t>Di Bawah </a:t>
            </a:r>
            <a:r>
              <a:rPr lang="en-US" dirty="0" err="1"/>
              <a:t>kepemimpinan</a:t>
            </a:r>
            <a:r>
              <a:rPr lang="en-US" dirty="0"/>
              <a:t> Sultan </a:t>
            </a:r>
            <a:r>
              <a:rPr lang="en-US" dirty="0" err="1"/>
              <a:t>Trenggana</a:t>
            </a:r>
            <a:r>
              <a:rPr lang="en-US" dirty="0"/>
              <a:t>, </a:t>
            </a:r>
            <a:r>
              <a:rPr lang="en-US" dirty="0" err="1"/>
              <a:t>Demak</a:t>
            </a:r>
            <a:r>
              <a:rPr lang="en-US" dirty="0"/>
              <a:t> </a:t>
            </a:r>
            <a:r>
              <a:rPr lang="en-US" dirty="0" err="1"/>
              <a:t>mencapai</a:t>
            </a:r>
            <a:r>
              <a:rPr lang="en-US" dirty="0"/>
              <a:t> </a:t>
            </a:r>
            <a:r>
              <a:rPr lang="en-US" dirty="0" err="1"/>
              <a:t>kejayaanya</a:t>
            </a:r>
            <a:r>
              <a:rPr lang="en-US" dirty="0"/>
              <a:t>. Di masa </a:t>
            </a:r>
            <a:r>
              <a:rPr lang="en-US" dirty="0" err="1"/>
              <a:t>pemerintahannya</a:t>
            </a:r>
            <a:r>
              <a:rPr lang="en-US" dirty="0"/>
              <a:t>, Wilayah </a:t>
            </a:r>
            <a:r>
              <a:rPr lang="en-US" dirty="0" err="1"/>
              <a:t>kekuasaan</a:t>
            </a:r>
            <a:r>
              <a:rPr lang="en-US" dirty="0"/>
              <a:t> </a:t>
            </a:r>
            <a:r>
              <a:rPr lang="en-US" dirty="0" err="1"/>
              <a:t>Demak</a:t>
            </a:r>
            <a:r>
              <a:rPr lang="en-US" dirty="0"/>
              <a:t> </a:t>
            </a:r>
            <a:r>
              <a:rPr lang="en-US" dirty="0" err="1"/>
              <a:t>mencakup</a:t>
            </a:r>
            <a:r>
              <a:rPr lang="en-US" dirty="0"/>
              <a:t> </a:t>
            </a:r>
            <a:r>
              <a:rPr lang="en-US" dirty="0" err="1"/>
              <a:t>ujung</a:t>
            </a:r>
            <a:r>
              <a:rPr lang="en-US" dirty="0"/>
              <a:t> Barat </a:t>
            </a:r>
            <a:r>
              <a:rPr lang="en-US" dirty="0" err="1"/>
              <a:t>hingga</a:t>
            </a:r>
            <a:r>
              <a:rPr lang="en-US" dirty="0"/>
              <a:t> </a:t>
            </a:r>
            <a:r>
              <a:rPr lang="en-US" dirty="0" err="1"/>
              <a:t>ujung</a:t>
            </a:r>
            <a:r>
              <a:rPr lang="en-US" dirty="0"/>
              <a:t> </a:t>
            </a:r>
            <a:r>
              <a:rPr lang="en-US" dirty="0" err="1"/>
              <a:t>timur</a:t>
            </a:r>
            <a:r>
              <a:rPr lang="en-US" dirty="0"/>
              <a:t> </a:t>
            </a:r>
            <a:r>
              <a:rPr lang="en-US" dirty="0" err="1"/>
              <a:t>pulau</a:t>
            </a:r>
            <a:r>
              <a:rPr lang="en-US" dirty="0"/>
              <a:t> </a:t>
            </a:r>
            <a:r>
              <a:rPr lang="en-US" dirty="0" err="1"/>
              <a:t>Jawa</a:t>
            </a:r>
            <a:r>
              <a:rPr lang="en-US" dirty="0"/>
              <a:t>. Di masa sultan </a:t>
            </a:r>
            <a:r>
              <a:rPr lang="en-US" dirty="0" err="1"/>
              <a:t>Trenggana</a:t>
            </a:r>
            <a:r>
              <a:rPr lang="en-US" dirty="0"/>
              <a:t>, </a:t>
            </a:r>
            <a:r>
              <a:rPr lang="en-US" dirty="0" err="1"/>
              <a:t>islam</a:t>
            </a:r>
            <a:r>
              <a:rPr lang="en-US" dirty="0"/>
              <a:t> </a:t>
            </a:r>
            <a:r>
              <a:rPr lang="en-US" dirty="0" err="1"/>
              <a:t>menyebar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rata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Demak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pusatnya</a:t>
            </a:r>
            <a:r>
              <a:rPr lang="en-US" dirty="0"/>
              <a:t>.</a:t>
            </a:r>
            <a:endParaRPr lang="en-ID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4A27AE4-ECE1-98C8-34C5-B3BFD771EE37}"/>
              </a:ext>
            </a:extLst>
          </p:cNvPr>
          <p:cNvSpPr/>
          <p:nvPr/>
        </p:nvSpPr>
        <p:spPr>
          <a:xfrm>
            <a:off x="6705600" y="3710608"/>
            <a:ext cx="4015408" cy="1219200"/>
          </a:xfrm>
          <a:prstGeom prst="rect">
            <a:avLst/>
          </a:prstGeom>
          <a:solidFill>
            <a:srgbClr val="A788B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dirty="0"/>
              <a:t>Sultan </a:t>
            </a:r>
            <a:r>
              <a:rPr lang="en-US" dirty="0" err="1"/>
              <a:t>Trenggana</a:t>
            </a:r>
            <a:r>
              <a:rPr lang="en-US" dirty="0"/>
              <a:t> juga </a:t>
            </a:r>
            <a:r>
              <a:rPr lang="en-US" dirty="0" err="1"/>
              <a:t>merebut</a:t>
            </a:r>
            <a:r>
              <a:rPr lang="en-US" dirty="0"/>
              <a:t> </a:t>
            </a:r>
            <a:r>
              <a:rPr lang="en-US" dirty="0" err="1"/>
              <a:t>Sunda</a:t>
            </a:r>
            <a:r>
              <a:rPr lang="en-US" dirty="0"/>
              <a:t> </a:t>
            </a:r>
            <a:r>
              <a:rPr lang="en-US" dirty="0" err="1"/>
              <a:t>Kelapa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Padjajaran</a:t>
            </a:r>
            <a:r>
              <a:rPr lang="en-US" dirty="0"/>
              <a:t> dan </a:t>
            </a:r>
            <a:r>
              <a:rPr lang="en-US" dirty="0" err="1"/>
              <a:t>menghalau</a:t>
            </a:r>
            <a:r>
              <a:rPr lang="en-US" dirty="0"/>
              <a:t> </a:t>
            </a:r>
            <a:r>
              <a:rPr lang="en-US" dirty="0" err="1"/>
              <a:t>portugis</a:t>
            </a:r>
            <a:r>
              <a:rPr lang="en-US" dirty="0"/>
              <a:t> yang </a:t>
            </a:r>
            <a:r>
              <a:rPr lang="en-US" dirty="0" err="1"/>
              <a:t>ingin</a:t>
            </a:r>
            <a:r>
              <a:rPr lang="en-US" dirty="0"/>
              <a:t> </a:t>
            </a:r>
            <a:r>
              <a:rPr lang="en-US" dirty="0" err="1"/>
              <a:t>mendarat</a:t>
            </a:r>
            <a:r>
              <a:rPr lang="en-US" dirty="0"/>
              <a:t> </a:t>
            </a:r>
            <a:r>
              <a:rPr lang="en-US" dirty="0" err="1"/>
              <a:t>disana</a:t>
            </a:r>
            <a:r>
              <a:rPr lang="en-US" dirty="0"/>
              <a:t>.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4899717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7FC033F-53DC-E47D-021E-CCD4186173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09"/>
            <a:ext cx="12192001" cy="6855791"/>
          </a:xfrm>
          <a:prstGeom prst="rect">
            <a:avLst/>
          </a:prstGeom>
          <a:solidFill>
            <a:srgbClr val="A788BA"/>
          </a:solidFill>
          <a:effectLst>
            <a:softEdge rad="127000"/>
          </a:effec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93E4A8ED-91D6-512E-2ED9-AF4BA033C126}"/>
              </a:ext>
            </a:extLst>
          </p:cNvPr>
          <p:cNvSpPr/>
          <p:nvPr/>
        </p:nvSpPr>
        <p:spPr>
          <a:xfrm>
            <a:off x="556591" y="1815548"/>
            <a:ext cx="4558749" cy="1762539"/>
          </a:xfrm>
          <a:prstGeom prst="rect">
            <a:avLst/>
          </a:prstGeom>
          <a:solidFill>
            <a:srgbClr val="A788B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dirty="0"/>
              <a:t>Pada masa </a:t>
            </a:r>
            <a:r>
              <a:rPr lang="en-US" dirty="0" err="1"/>
              <a:t>pemerintahannya</a:t>
            </a:r>
            <a:r>
              <a:rPr lang="en-US" dirty="0"/>
              <a:t>, </a:t>
            </a:r>
            <a:r>
              <a:rPr lang="en-US" dirty="0" err="1"/>
              <a:t>Demak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peranan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menyebarkan</a:t>
            </a:r>
            <a:r>
              <a:rPr lang="en-US" dirty="0"/>
              <a:t> agama Islam </a:t>
            </a:r>
            <a:r>
              <a:rPr lang="en-US" dirty="0" err="1"/>
              <a:t>khusunya</a:t>
            </a:r>
            <a:r>
              <a:rPr lang="en-US" dirty="0"/>
              <a:t> di </a:t>
            </a:r>
            <a:r>
              <a:rPr lang="en-US" dirty="0" err="1"/>
              <a:t>pulau</a:t>
            </a:r>
            <a:r>
              <a:rPr lang="en-US" dirty="0"/>
              <a:t> </a:t>
            </a:r>
            <a:r>
              <a:rPr lang="en-US" dirty="0" err="1"/>
              <a:t>Jawa</a:t>
            </a:r>
            <a:r>
              <a:rPr lang="en-US" dirty="0"/>
              <a:t>. </a:t>
            </a:r>
            <a:r>
              <a:rPr lang="en-US" dirty="0" err="1"/>
              <a:t>Demak</a:t>
            </a:r>
            <a:r>
              <a:rPr lang="en-US" dirty="0"/>
              <a:t> </a:t>
            </a:r>
            <a:r>
              <a:rPr lang="en-US" dirty="0" err="1"/>
              <a:t>menggantikan</a:t>
            </a:r>
            <a:r>
              <a:rPr lang="en-US" dirty="0"/>
              <a:t> </a:t>
            </a:r>
            <a:r>
              <a:rPr lang="en-US" dirty="0" err="1"/>
              <a:t>posisi</a:t>
            </a:r>
            <a:r>
              <a:rPr lang="en-US" dirty="0"/>
              <a:t> </a:t>
            </a:r>
            <a:r>
              <a:rPr lang="en-US" dirty="0" err="1"/>
              <a:t>Malaka</a:t>
            </a:r>
            <a:r>
              <a:rPr lang="en-US" dirty="0"/>
              <a:t> yang </a:t>
            </a:r>
            <a:r>
              <a:rPr lang="en-US" dirty="0" err="1"/>
              <a:t>jatuh</a:t>
            </a:r>
            <a:r>
              <a:rPr lang="en-US" dirty="0"/>
              <a:t> di </a:t>
            </a:r>
            <a:r>
              <a:rPr lang="en-US" dirty="0" err="1"/>
              <a:t>tangan</a:t>
            </a:r>
            <a:r>
              <a:rPr lang="en-US" dirty="0"/>
              <a:t> </a:t>
            </a:r>
            <a:r>
              <a:rPr lang="en-US" dirty="0" err="1"/>
              <a:t>Portugis</a:t>
            </a:r>
            <a:r>
              <a:rPr lang="en-US" dirty="0"/>
              <a:t> </a:t>
            </a:r>
            <a:r>
              <a:rPr lang="en-US" dirty="0" err="1"/>
              <a:t>tahun</a:t>
            </a:r>
            <a:r>
              <a:rPr lang="en-US" dirty="0"/>
              <a:t> 1511. </a:t>
            </a:r>
            <a:r>
              <a:rPr lang="en-US" dirty="0" err="1"/>
              <a:t>Portugis</a:t>
            </a:r>
            <a:r>
              <a:rPr lang="en-US" dirty="0"/>
              <a:t> di </a:t>
            </a:r>
            <a:r>
              <a:rPr lang="en-US" dirty="0" err="1"/>
              <a:t>Malaka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ancaman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Demak</a:t>
            </a:r>
            <a:endParaRPr lang="en-ID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81F81C4-574C-885D-96A0-797BC850EADB}"/>
              </a:ext>
            </a:extLst>
          </p:cNvPr>
          <p:cNvSpPr/>
          <p:nvPr/>
        </p:nvSpPr>
        <p:spPr>
          <a:xfrm>
            <a:off x="251792" y="212035"/>
            <a:ext cx="2570921" cy="56984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D.KEHIDUPAN DEMAK</a:t>
            </a:r>
            <a:endParaRPr lang="en-ID" dirty="0">
              <a:solidFill>
                <a:schemeClr val="tx1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EACAC68-8333-BADF-2148-EFB4FABD3812}"/>
              </a:ext>
            </a:extLst>
          </p:cNvPr>
          <p:cNvSpPr/>
          <p:nvPr/>
        </p:nvSpPr>
        <p:spPr>
          <a:xfrm>
            <a:off x="251792" y="781879"/>
            <a:ext cx="2584174" cy="42406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1.POLITIK</a:t>
            </a:r>
            <a:endParaRPr lang="en-ID" dirty="0">
              <a:solidFill>
                <a:schemeClr val="tx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28A9B71-CDF9-3305-5D1E-89F7A23A1AEA}"/>
              </a:ext>
            </a:extLst>
          </p:cNvPr>
          <p:cNvSpPr/>
          <p:nvPr/>
        </p:nvSpPr>
        <p:spPr>
          <a:xfrm>
            <a:off x="5936974" y="3021495"/>
            <a:ext cx="5433392" cy="1656522"/>
          </a:xfrm>
          <a:prstGeom prst="rect">
            <a:avLst/>
          </a:prstGeom>
          <a:solidFill>
            <a:srgbClr val="A788B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dirty="0"/>
              <a:t>Pada </a:t>
            </a:r>
            <a:r>
              <a:rPr lang="en-US" dirty="0" err="1"/>
              <a:t>tahun</a:t>
            </a:r>
            <a:r>
              <a:rPr lang="en-US" dirty="0"/>
              <a:t> 1513 </a:t>
            </a:r>
            <a:r>
              <a:rPr lang="en-US" dirty="0" err="1"/>
              <a:t>Demak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penyerangan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Portugis</a:t>
            </a:r>
            <a:r>
              <a:rPr lang="en-US" dirty="0"/>
              <a:t> di </a:t>
            </a:r>
            <a:r>
              <a:rPr lang="en-US" dirty="0" err="1"/>
              <a:t>Malaka</a:t>
            </a:r>
            <a:r>
              <a:rPr lang="en-US" dirty="0"/>
              <a:t> yang </a:t>
            </a:r>
            <a:r>
              <a:rPr lang="en-US" dirty="0" err="1"/>
              <a:t>dipimpin</a:t>
            </a:r>
            <a:r>
              <a:rPr lang="en-US" dirty="0"/>
              <a:t> oleh Pati </a:t>
            </a:r>
            <a:r>
              <a:rPr lang="en-US" dirty="0" err="1"/>
              <a:t>Unus</a:t>
            </a:r>
            <a:r>
              <a:rPr lang="en-US" dirty="0"/>
              <a:t> yang </a:t>
            </a:r>
            <a:r>
              <a:rPr lang="en-US" dirty="0" err="1"/>
              <a:t>dijuluki</a:t>
            </a:r>
            <a:r>
              <a:rPr lang="en-US" dirty="0"/>
              <a:t> </a:t>
            </a:r>
            <a:r>
              <a:rPr lang="en-US" dirty="0" err="1"/>
              <a:t>Pangeran</a:t>
            </a:r>
            <a:r>
              <a:rPr lang="en-US" dirty="0"/>
              <a:t> </a:t>
            </a:r>
            <a:r>
              <a:rPr lang="en-US" dirty="0" err="1"/>
              <a:t>Sabrang</a:t>
            </a:r>
            <a:r>
              <a:rPr lang="en-US" dirty="0"/>
              <a:t> Lor. </a:t>
            </a:r>
            <a:r>
              <a:rPr lang="en-US" dirty="0" err="1"/>
              <a:t>Meskipun</a:t>
            </a:r>
            <a:r>
              <a:rPr lang="en-US" dirty="0"/>
              <a:t> </a:t>
            </a:r>
            <a:r>
              <a:rPr lang="en-US" dirty="0" err="1"/>
              <a:t>gagal</a:t>
            </a:r>
            <a:r>
              <a:rPr lang="en-US" dirty="0"/>
              <a:t>, </a:t>
            </a:r>
            <a:r>
              <a:rPr lang="en-US" dirty="0" err="1"/>
              <a:t>Demak</a:t>
            </a:r>
            <a:r>
              <a:rPr lang="en-US" dirty="0"/>
              <a:t> </a:t>
            </a:r>
            <a:r>
              <a:rPr lang="en-US" dirty="0" err="1"/>
              <a:t>tetap</a:t>
            </a:r>
            <a:r>
              <a:rPr lang="en-US" dirty="0"/>
              <a:t> </a:t>
            </a:r>
            <a:r>
              <a:rPr lang="en-US" dirty="0" err="1"/>
              <a:t>berusaha</a:t>
            </a:r>
            <a:r>
              <a:rPr lang="en-US" dirty="0"/>
              <a:t> </a:t>
            </a:r>
            <a:r>
              <a:rPr lang="en-US" dirty="0" err="1"/>
              <a:t>memghalang</a:t>
            </a:r>
            <a:r>
              <a:rPr lang="en-US" dirty="0"/>
              <a:t> </a:t>
            </a:r>
            <a:r>
              <a:rPr lang="en-US" dirty="0" err="1"/>
              <a:t>masuknya</a:t>
            </a:r>
            <a:r>
              <a:rPr lang="en-US" dirty="0"/>
              <a:t> </a:t>
            </a:r>
            <a:r>
              <a:rPr lang="en-US" dirty="0" err="1"/>
              <a:t>Portugis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Pulau</a:t>
            </a:r>
            <a:r>
              <a:rPr lang="en-US" dirty="0"/>
              <a:t> </a:t>
            </a:r>
            <a:r>
              <a:rPr lang="en-US" dirty="0" err="1"/>
              <a:t>Jawa</a:t>
            </a:r>
            <a:endParaRPr lang="en-ID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40FF5EC-9C0E-9BAB-0F9F-4B5EC8F9E440}"/>
              </a:ext>
            </a:extLst>
          </p:cNvPr>
          <p:cNvSpPr/>
          <p:nvPr/>
        </p:nvSpPr>
        <p:spPr>
          <a:xfrm>
            <a:off x="556591" y="4648199"/>
            <a:ext cx="4227444" cy="1139688"/>
          </a:xfrm>
          <a:prstGeom prst="rect">
            <a:avLst/>
          </a:prstGeom>
          <a:solidFill>
            <a:srgbClr val="A788B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dirty="0" err="1"/>
              <a:t>Sehingga</a:t>
            </a:r>
            <a:r>
              <a:rPr lang="en-US" dirty="0"/>
              <a:t> pada </a:t>
            </a:r>
            <a:r>
              <a:rPr lang="en-US" dirty="0" err="1"/>
              <a:t>pemerintahan</a:t>
            </a:r>
            <a:r>
              <a:rPr lang="en-US" dirty="0"/>
              <a:t> Pati </a:t>
            </a:r>
            <a:r>
              <a:rPr lang="en-US" dirty="0" err="1"/>
              <a:t>Unus</a:t>
            </a:r>
            <a:r>
              <a:rPr lang="en-US" dirty="0"/>
              <a:t>, </a:t>
            </a:r>
            <a:r>
              <a:rPr lang="en-US" dirty="0" err="1"/>
              <a:t>Demak</a:t>
            </a:r>
            <a:r>
              <a:rPr lang="en-US" dirty="0"/>
              <a:t> </a:t>
            </a:r>
            <a:r>
              <a:rPr lang="en-US" dirty="0" err="1"/>
              <a:t>memberhentikan</a:t>
            </a:r>
            <a:r>
              <a:rPr lang="en-US" dirty="0"/>
              <a:t> </a:t>
            </a:r>
            <a:r>
              <a:rPr lang="en-US" dirty="0" err="1"/>
              <a:t>pasokan</a:t>
            </a:r>
            <a:r>
              <a:rPr lang="en-US" dirty="0"/>
              <a:t> </a:t>
            </a:r>
            <a:r>
              <a:rPr lang="en-US" dirty="0" err="1"/>
              <a:t>beras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Malaka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Portugis</a:t>
            </a:r>
            <a:r>
              <a:rPr lang="en-US" dirty="0"/>
              <a:t> </a:t>
            </a:r>
            <a:r>
              <a:rPr lang="en-US" dirty="0" err="1"/>
              <a:t>kekurangan</a:t>
            </a:r>
            <a:r>
              <a:rPr lang="en-US" dirty="0"/>
              <a:t> </a:t>
            </a:r>
            <a:r>
              <a:rPr lang="en-US" dirty="0" err="1"/>
              <a:t>makanan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3724542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0BE43CD-480D-0451-A7D8-AD09EE4A87A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effectLst>
            <a:softEdge rad="127000"/>
          </a:effec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DF99E01D-144A-4C79-7F1E-9EC52B0F0319}"/>
              </a:ext>
            </a:extLst>
          </p:cNvPr>
          <p:cNvSpPr/>
          <p:nvPr/>
        </p:nvSpPr>
        <p:spPr>
          <a:xfrm>
            <a:off x="450574" y="291548"/>
            <a:ext cx="2584174" cy="42406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2.EKONOMI</a:t>
            </a:r>
            <a:endParaRPr lang="en-ID" dirty="0">
              <a:solidFill>
                <a:schemeClr val="tx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F12E704-4E6A-8FDD-1113-485744E55E39}"/>
              </a:ext>
            </a:extLst>
          </p:cNvPr>
          <p:cNvSpPr/>
          <p:nvPr/>
        </p:nvSpPr>
        <p:spPr>
          <a:xfrm>
            <a:off x="662608" y="1630019"/>
            <a:ext cx="5380383" cy="1643270"/>
          </a:xfrm>
          <a:prstGeom prst="rect">
            <a:avLst/>
          </a:prstGeom>
          <a:solidFill>
            <a:srgbClr val="A788B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dirty="0" err="1"/>
              <a:t>Letak</a:t>
            </a:r>
            <a:r>
              <a:rPr lang="en-US" dirty="0"/>
              <a:t> Kerajaan </a:t>
            </a:r>
            <a:r>
              <a:rPr lang="en-US" dirty="0" err="1"/>
              <a:t>Demak</a:t>
            </a:r>
            <a:r>
              <a:rPr lang="en-US" dirty="0"/>
              <a:t> yang </a:t>
            </a:r>
            <a:r>
              <a:rPr lang="en-US" dirty="0" err="1"/>
              <a:t>strategis</a:t>
            </a:r>
            <a:r>
              <a:rPr lang="en-US" dirty="0"/>
              <a:t> </a:t>
            </a:r>
            <a:r>
              <a:rPr lang="en-US" dirty="0" err="1"/>
              <a:t>memungkinkan</a:t>
            </a:r>
            <a:r>
              <a:rPr lang="en-US" dirty="0"/>
              <a:t> </a:t>
            </a:r>
            <a:r>
              <a:rPr lang="en-US" dirty="0" err="1"/>
              <a:t>Demak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negara </a:t>
            </a:r>
            <a:r>
              <a:rPr lang="en-US" dirty="0" err="1"/>
              <a:t>maritim</a:t>
            </a:r>
            <a:r>
              <a:rPr lang="en-US" dirty="0"/>
              <a:t>. </a:t>
            </a:r>
            <a:r>
              <a:rPr lang="en-US" dirty="0" err="1"/>
              <a:t>Demak</a:t>
            </a:r>
            <a:r>
              <a:rPr lang="en-US" dirty="0"/>
              <a:t> </a:t>
            </a:r>
            <a:r>
              <a:rPr lang="en-US" dirty="0" err="1"/>
              <a:t>menguasai</a:t>
            </a:r>
            <a:r>
              <a:rPr lang="en-US" dirty="0"/>
              <a:t> Pelabuhan </a:t>
            </a:r>
            <a:r>
              <a:rPr lang="en-US" dirty="0" err="1"/>
              <a:t>Bergota</a:t>
            </a:r>
            <a:r>
              <a:rPr lang="en-US" dirty="0"/>
              <a:t> dan </a:t>
            </a:r>
            <a:r>
              <a:rPr lang="en-US" dirty="0" err="1"/>
              <a:t>Jepara</a:t>
            </a:r>
            <a:r>
              <a:rPr lang="en-US" dirty="0"/>
              <a:t> dan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penghubung</a:t>
            </a:r>
            <a:r>
              <a:rPr lang="en-US" dirty="0"/>
              <a:t> </a:t>
            </a:r>
            <a:r>
              <a:rPr lang="en-US" dirty="0" err="1"/>
              <a:t>rempah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timur</a:t>
            </a:r>
            <a:r>
              <a:rPr lang="en-US" dirty="0"/>
              <a:t> dan barat Nusantara.</a:t>
            </a:r>
            <a:endParaRPr lang="en-ID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5EC7CA8-A684-9B10-7392-C53FB1612A5A}"/>
              </a:ext>
            </a:extLst>
          </p:cNvPr>
          <p:cNvSpPr/>
          <p:nvPr/>
        </p:nvSpPr>
        <p:spPr>
          <a:xfrm>
            <a:off x="5870713" y="3843134"/>
            <a:ext cx="5618921" cy="1060174"/>
          </a:xfrm>
          <a:prstGeom prst="rect">
            <a:avLst/>
          </a:prstGeom>
          <a:solidFill>
            <a:srgbClr val="A788B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dirty="0" err="1"/>
              <a:t>Demak</a:t>
            </a:r>
            <a:r>
              <a:rPr lang="en-US" dirty="0"/>
              <a:t> yang </a:t>
            </a:r>
            <a:r>
              <a:rPr lang="en-US" dirty="0" err="1"/>
              <a:t>menguasai</a:t>
            </a:r>
            <a:r>
              <a:rPr lang="en-US" dirty="0"/>
              <a:t> </a:t>
            </a:r>
            <a:r>
              <a:rPr lang="en-US" dirty="0" err="1"/>
              <a:t>daerah</a:t>
            </a:r>
            <a:r>
              <a:rPr lang="en-US" dirty="0"/>
              <a:t> </a:t>
            </a:r>
            <a:r>
              <a:rPr lang="en-US" dirty="0" err="1"/>
              <a:t>pedalaman</a:t>
            </a:r>
            <a:r>
              <a:rPr lang="en-US" dirty="0"/>
              <a:t> juga </a:t>
            </a:r>
            <a:r>
              <a:rPr lang="en-US" dirty="0" err="1"/>
              <a:t>memungkinkan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memproduksi</a:t>
            </a:r>
            <a:r>
              <a:rPr lang="en-US" dirty="0"/>
              <a:t> </a:t>
            </a:r>
            <a:r>
              <a:rPr lang="en-US" dirty="0" err="1"/>
              <a:t>beras</a:t>
            </a:r>
            <a:r>
              <a:rPr lang="en-US" dirty="0"/>
              <a:t> dan Kayu Jati.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0033472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16D5B1A-E6C8-2F7B-E6FE-24C0892FCD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effectLst>
            <a:softEdge rad="127000"/>
          </a:effec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16BB7459-6E06-AAC1-F69E-CD83EF620AEB}"/>
              </a:ext>
            </a:extLst>
          </p:cNvPr>
          <p:cNvSpPr/>
          <p:nvPr/>
        </p:nvSpPr>
        <p:spPr>
          <a:xfrm>
            <a:off x="450574" y="291548"/>
            <a:ext cx="2584174" cy="42406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C. SOSIAL BUDAYA</a:t>
            </a:r>
            <a:endParaRPr lang="en-ID" dirty="0">
              <a:solidFill>
                <a:schemeClr val="tx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7337C0A-E075-145F-3A57-DAA49801EBC4}"/>
              </a:ext>
            </a:extLst>
          </p:cNvPr>
          <p:cNvSpPr/>
          <p:nvPr/>
        </p:nvSpPr>
        <p:spPr>
          <a:xfrm>
            <a:off x="848139" y="1497497"/>
            <a:ext cx="5724939" cy="2160104"/>
          </a:xfrm>
          <a:prstGeom prst="rect">
            <a:avLst/>
          </a:prstGeom>
          <a:solidFill>
            <a:srgbClr val="A788B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dirty="0" err="1"/>
              <a:t>Kehidupan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 </a:t>
            </a:r>
            <a:r>
              <a:rPr lang="en-US" dirty="0" err="1"/>
              <a:t>budaya</a:t>
            </a:r>
            <a:r>
              <a:rPr lang="en-US" dirty="0"/>
              <a:t> di </a:t>
            </a:r>
            <a:r>
              <a:rPr lang="en-US" dirty="0" err="1"/>
              <a:t>Demak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islam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dasarnya</a:t>
            </a:r>
            <a:r>
              <a:rPr lang="en-US" dirty="0"/>
              <a:t> </a:t>
            </a:r>
            <a:r>
              <a:rPr lang="en-US" dirty="0" err="1"/>
              <a:t>Demak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pusat</a:t>
            </a:r>
            <a:r>
              <a:rPr lang="en-US" dirty="0"/>
              <a:t> </a:t>
            </a:r>
            <a:r>
              <a:rPr lang="en-US" dirty="0" err="1"/>
              <a:t>penyebaran</a:t>
            </a:r>
            <a:r>
              <a:rPr lang="en-US" dirty="0"/>
              <a:t> </a:t>
            </a:r>
            <a:r>
              <a:rPr lang="en-US" dirty="0" err="1"/>
              <a:t>islam</a:t>
            </a:r>
            <a:r>
              <a:rPr lang="en-US" dirty="0"/>
              <a:t> di </a:t>
            </a:r>
            <a:r>
              <a:rPr lang="en-US" dirty="0" err="1"/>
              <a:t>tanah</a:t>
            </a:r>
            <a:r>
              <a:rPr lang="en-US" dirty="0"/>
              <a:t> </a:t>
            </a:r>
            <a:r>
              <a:rPr lang="en-US" dirty="0" err="1"/>
              <a:t>Jawa</a:t>
            </a:r>
            <a:r>
              <a:rPr lang="en-US" dirty="0"/>
              <a:t>. </a:t>
            </a:r>
            <a:r>
              <a:rPr lang="en-US" dirty="0" err="1"/>
              <a:t>Demak</a:t>
            </a:r>
            <a:r>
              <a:rPr lang="en-US" dirty="0"/>
              <a:t> juga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tempat</a:t>
            </a:r>
            <a:r>
              <a:rPr lang="en-US" dirty="0"/>
              <a:t> </a:t>
            </a:r>
            <a:r>
              <a:rPr lang="en-US" dirty="0" err="1"/>
              <a:t>berkumpulnya</a:t>
            </a:r>
            <a:r>
              <a:rPr lang="en-US" dirty="0"/>
              <a:t> para </a:t>
            </a:r>
            <a:r>
              <a:rPr lang="en-US" dirty="0" err="1"/>
              <a:t>wali</a:t>
            </a:r>
            <a:r>
              <a:rPr lang="en-US" dirty="0"/>
              <a:t>. Para </a:t>
            </a:r>
            <a:r>
              <a:rPr lang="en-US" dirty="0" err="1"/>
              <a:t>wali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peran</a:t>
            </a:r>
            <a:r>
              <a:rPr lang="en-US" dirty="0"/>
              <a:t> vital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penasihat</a:t>
            </a:r>
            <a:r>
              <a:rPr lang="en-US" dirty="0"/>
              <a:t> Raja </a:t>
            </a:r>
            <a:r>
              <a:rPr lang="en-US" dirty="0" err="1"/>
              <a:t>Demak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bangsawan</a:t>
            </a:r>
            <a:r>
              <a:rPr lang="en-US" dirty="0"/>
              <a:t>, </a:t>
            </a:r>
            <a:r>
              <a:rPr lang="en-US" dirty="0" err="1"/>
              <a:t>wali</a:t>
            </a:r>
            <a:r>
              <a:rPr lang="en-US" dirty="0"/>
              <a:t> dan rakyat </a:t>
            </a:r>
            <a:r>
              <a:rPr lang="en-US" dirty="0" err="1"/>
              <a:t>terjalin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.</a:t>
            </a:r>
            <a:endParaRPr lang="en-ID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53D5F65-2A00-EC69-916C-C9C56A576469}"/>
              </a:ext>
            </a:extLst>
          </p:cNvPr>
          <p:cNvSpPr/>
          <p:nvPr/>
        </p:nvSpPr>
        <p:spPr>
          <a:xfrm>
            <a:off x="5579165" y="3856383"/>
            <a:ext cx="5724939" cy="2279374"/>
          </a:xfrm>
          <a:prstGeom prst="rect">
            <a:avLst/>
          </a:prstGeom>
          <a:solidFill>
            <a:srgbClr val="A788BA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dirty="0"/>
              <a:t>Salah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kebudayaan</a:t>
            </a:r>
            <a:r>
              <a:rPr lang="en-US" dirty="0"/>
              <a:t> </a:t>
            </a:r>
            <a:r>
              <a:rPr lang="en-US" dirty="0" err="1"/>
              <a:t>Demak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Masjid Agung </a:t>
            </a:r>
            <a:r>
              <a:rPr lang="en-US" dirty="0" err="1"/>
              <a:t>Demak</a:t>
            </a:r>
            <a:r>
              <a:rPr lang="en-US" dirty="0"/>
              <a:t>. Masjid Agung </a:t>
            </a:r>
            <a:r>
              <a:rPr lang="en-US" dirty="0" err="1"/>
              <a:t>dipimpin</a:t>
            </a:r>
            <a:r>
              <a:rPr lang="en-US" dirty="0"/>
              <a:t> </a:t>
            </a:r>
            <a:r>
              <a:rPr lang="en-US" dirty="0" err="1"/>
              <a:t>pembangunannya</a:t>
            </a:r>
            <a:r>
              <a:rPr lang="en-US" dirty="0"/>
              <a:t> oleh </a:t>
            </a:r>
            <a:r>
              <a:rPr lang="en-US" dirty="0" err="1"/>
              <a:t>Sunan</a:t>
            </a:r>
            <a:r>
              <a:rPr lang="en-US" dirty="0"/>
              <a:t> </a:t>
            </a:r>
            <a:r>
              <a:rPr lang="en-US" dirty="0" err="1"/>
              <a:t>Kalijaga</a:t>
            </a:r>
            <a:r>
              <a:rPr lang="en-US" dirty="0"/>
              <a:t>.  Masjid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tempat</a:t>
            </a:r>
            <a:r>
              <a:rPr lang="en-US" dirty="0"/>
              <a:t> </a:t>
            </a:r>
            <a:r>
              <a:rPr lang="en-US" dirty="0" err="1"/>
              <a:t>berkumpulnya</a:t>
            </a:r>
            <a:r>
              <a:rPr lang="en-US" dirty="0"/>
              <a:t> para </a:t>
            </a:r>
            <a:r>
              <a:rPr lang="en-US" dirty="0" err="1"/>
              <a:t>wali</a:t>
            </a:r>
            <a:r>
              <a:rPr lang="en-US" dirty="0"/>
              <a:t>. </a:t>
            </a:r>
            <a:r>
              <a:rPr lang="en-US" dirty="0" err="1"/>
              <a:t>Arsitektur</a:t>
            </a:r>
            <a:r>
              <a:rPr lang="en-US" dirty="0"/>
              <a:t> Masjid Agung </a:t>
            </a:r>
            <a:r>
              <a:rPr lang="en-US" dirty="0" err="1"/>
              <a:t>Demak</a:t>
            </a:r>
            <a:r>
              <a:rPr lang="en-US" dirty="0"/>
              <a:t> </a:t>
            </a:r>
            <a:r>
              <a:rPr lang="en-US" dirty="0" err="1"/>
              <a:t>masih</a:t>
            </a:r>
            <a:r>
              <a:rPr lang="en-US" dirty="0"/>
              <a:t> </a:t>
            </a:r>
            <a:r>
              <a:rPr lang="en-US" dirty="0" err="1"/>
              <a:t>dipengaruhi</a:t>
            </a:r>
            <a:r>
              <a:rPr lang="en-US" dirty="0"/>
              <a:t> oleh Hindu Buddha. Di </a:t>
            </a:r>
            <a:r>
              <a:rPr lang="en-US" dirty="0" err="1"/>
              <a:t>Serambi</a:t>
            </a:r>
            <a:r>
              <a:rPr lang="en-US" dirty="0"/>
              <a:t> </a:t>
            </a:r>
            <a:r>
              <a:rPr lang="en-US" dirty="0" err="1"/>
              <a:t>depan</a:t>
            </a:r>
            <a:r>
              <a:rPr lang="en-US" dirty="0"/>
              <a:t> masjid, </a:t>
            </a:r>
            <a:r>
              <a:rPr lang="en-US" dirty="0" err="1"/>
              <a:t>Sunan</a:t>
            </a:r>
            <a:r>
              <a:rPr lang="en-US" dirty="0"/>
              <a:t> </a:t>
            </a:r>
            <a:r>
              <a:rPr lang="en-US" dirty="0" err="1"/>
              <a:t>Kalijaga</a:t>
            </a:r>
            <a:r>
              <a:rPr lang="en-US" dirty="0"/>
              <a:t> </a:t>
            </a:r>
            <a:r>
              <a:rPr lang="en-US" dirty="0" err="1"/>
              <a:t>menciptakan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perayaan</a:t>
            </a:r>
            <a:r>
              <a:rPr lang="en-US" dirty="0"/>
              <a:t> </a:t>
            </a:r>
            <a:r>
              <a:rPr lang="en-US" dirty="0" err="1"/>
              <a:t>sekaten</a:t>
            </a:r>
            <a:r>
              <a:rPr lang="en-US" dirty="0"/>
              <a:t> yang </a:t>
            </a:r>
            <a:r>
              <a:rPr lang="en-US" dirty="0" err="1"/>
              <a:t>sekarang</a:t>
            </a:r>
            <a:r>
              <a:rPr lang="en-US" dirty="0"/>
              <a:t> </a:t>
            </a:r>
            <a:r>
              <a:rPr lang="en-US" dirty="0" err="1"/>
              <a:t>masih</a:t>
            </a:r>
            <a:r>
              <a:rPr lang="en-US" dirty="0"/>
              <a:t> </a:t>
            </a:r>
            <a:r>
              <a:rPr lang="en-US" dirty="0" err="1"/>
              <a:t>dilestarikan</a:t>
            </a:r>
            <a:r>
              <a:rPr lang="en-US" dirty="0"/>
              <a:t> di Yogyakarta dan Cirebon.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5413967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373</TotalTime>
  <Words>845</Words>
  <Application>Microsoft Office PowerPoint</Application>
  <PresentationFormat>Widescreen</PresentationFormat>
  <Paragraphs>59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Anda Nadiy</dc:creator>
  <cp:lastModifiedBy>Anda Nadiy</cp:lastModifiedBy>
  <cp:revision>2</cp:revision>
  <dcterms:created xsi:type="dcterms:W3CDTF">2023-03-12T13:18:59Z</dcterms:created>
  <dcterms:modified xsi:type="dcterms:W3CDTF">2023-03-13T07:23:58Z</dcterms:modified>
</cp:coreProperties>
</file>